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36"/>
  </p:notesMasterIdLst>
  <p:handoutMasterIdLst>
    <p:handoutMasterId r:id="rId37"/>
  </p:handoutMasterIdLst>
  <p:sldIdLst>
    <p:sldId id="1182" r:id="rId5"/>
    <p:sldId id="1183" r:id="rId6"/>
    <p:sldId id="1184" r:id="rId7"/>
    <p:sldId id="1185" r:id="rId8"/>
    <p:sldId id="1186" r:id="rId9"/>
    <p:sldId id="1187" r:id="rId10"/>
    <p:sldId id="1188" r:id="rId11"/>
    <p:sldId id="1189" r:id="rId12"/>
    <p:sldId id="1190" r:id="rId13"/>
    <p:sldId id="1191" r:id="rId14"/>
    <p:sldId id="1192" r:id="rId15"/>
    <p:sldId id="1193" r:id="rId16"/>
    <p:sldId id="1194" r:id="rId17"/>
    <p:sldId id="1195" r:id="rId18"/>
    <p:sldId id="1196" r:id="rId19"/>
    <p:sldId id="1197" r:id="rId20"/>
    <p:sldId id="1198" r:id="rId21"/>
    <p:sldId id="1199" r:id="rId22"/>
    <p:sldId id="1200" r:id="rId23"/>
    <p:sldId id="1201" r:id="rId24"/>
    <p:sldId id="1202" r:id="rId25"/>
    <p:sldId id="1203" r:id="rId26"/>
    <p:sldId id="1204" r:id="rId27"/>
    <p:sldId id="1205" r:id="rId28"/>
    <p:sldId id="1206" r:id="rId29"/>
    <p:sldId id="1177" r:id="rId30"/>
    <p:sldId id="1178" r:id="rId31"/>
    <p:sldId id="1156" r:id="rId32"/>
    <p:sldId id="1179" r:id="rId33"/>
    <p:sldId id="1180" r:id="rId34"/>
    <p:sldId id="1181" r:id="rId35"/>
  </p:sldIdLst>
  <p:sldSz cx="9144000" cy="5143500" type="screen16x9"/>
  <p:notesSz cx="6858000" cy="9144000"/>
  <p:defaultTextStyle>
    <a:defPPr>
      <a:defRPr lang="en-US"/>
    </a:defPPr>
    <a:lvl1pPr marL="0" algn="l" defTabSz="685752" rtl="0" eaLnBrk="1" latinLnBrk="0" hangingPunct="1">
      <a:defRPr sz="1300" kern="1200">
        <a:solidFill>
          <a:schemeClr val="tx1"/>
        </a:solidFill>
        <a:latin typeface="+mn-lt"/>
        <a:ea typeface="+mn-ea"/>
        <a:cs typeface="+mn-cs"/>
      </a:defRPr>
    </a:lvl1pPr>
    <a:lvl2pPr marL="342876" algn="l" defTabSz="685752" rtl="0" eaLnBrk="1" latinLnBrk="0" hangingPunct="1">
      <a:defRPr sz="1300" kern="1200">
        <a:solidFill>
          <a:schemeClr val="tx1"/>
        </a:solidFill>
        <a:latin typeface="+mn-lt"/>
        <a:ea typeface="+mn-ea"/>
        <a:cs typeface="+mn-cs"/>
      </a:defRPr>
    </a:lvl2pPr>
    <a:lvl3pPr marL="685752" algn="l" defTabSz="685752" rtl="0" eaLnBrk="1" latinLnBrk="0" hangingPunct="1">
      <a:defRPr sz="1300" kern="1200">
        <a:solidFill>
          <a:schemeClr val="tx1"/>
        </a:solidFill>
        <a:latin typeface="+mn-lt"/>
        <a:ea typeface="+mn-ea"/>
        <a:cs typeface="+mn-cs"/>
      </a:defRPr>
    </a:lvl3pPr>
    <a:lvl4pPr marL="1028628" algn="l" defTabSz="685752" rtl="0" eaLnBrk="1" latinLnBrk="0" hangingPunct="1">
      <a:defRPr sz="1300" kern="1200">
        <a:solidFill>
          <a:schemeClr val="tx1"/>
        </a:solidFill>
        <a:latin typeface="+mn-lt"/>
        <a:ea typeface="+mn-ea"/>
        <a:cs typeface="+mn-cs"/>
      </a:defRPr>
    </a:lvl4pPr>
    <a:lvl5pPr marL="1371504" algn="l" defTabSz="685752" rtl="0" eaLnBrk="1" latinLnBrk="0" hangingPunct="1">
      <a:defRPr sz="1300" kern="1200">
        <a:solidFill>
          <a:schemeClr val="tx1"/>
        </a:solidFill>
        <a:latin typeface="+mn-lt"/>
        <a:ea typeface="+mn-ea"/>
        <a:cs typeface="+mn-cs"/>
      </a:defRPr>
    </a:lvl5pPr>
    <a:lvl6pPr marL="1714381" algn="l" defTabSz="685752" rtl="0" eaLnBrk="1" latinLnBrk="0" hangingPunct="1">
      <a:defRPr sz="1300" kern="1200">
        <a:solidFill>
          <a:schemeClr val="tx1"/>
        </a:solidFill>
        <a:latin typeface="+mn-lt"/>
        <a:ea typeface="+mn-ea"/>
        <a:cs typeface="+mn-cs"/>
      </a:defRPr>
    </a:lvl6pPr>
    <a:lvl7pPr marL="2057256" algn="l" defTabSz="685752" rtl="0" eaLnBrk="1" latinLnBrk="0" hangingPunct="1">
      <a:defRPr sz="1300" kern="1200">
        <a:solidFill>
          <a:schemeClr val="tx1"/>
        </a:solidFill>
        <a:latin typeface="+mn-lt"/>
        <a:ea typeface="+mn-ea"/>
        <a:cs typeface="+mn-cs"/>
      </a:defRPr>
    </a:lvl7pPr>
    <a:lvl8pPr marL="2400132" algn="l" defTabSz="685752" rtl="0" eaLnBrk="1" latinLnBrk="0" hangingPunct="1">
      <a:defRPr sz="1300" kern="1200">
        <a:solidFill>
          <a:schemeClr val="tx1"/>
        </a:solidFill>
        <a:latin typeface="+mn-lt"/>
        <a:ea typeface="+mn-ea"/>
        <a:cs typeface="+mn-cs"/>
      </a:defRPr>
    </a:lvl8pPr>
    <a:lvl9pPr marL="2743008" algn="l" defTabSz="685752" rtl="0" eaLnBrk="1" latinLnBrk="0" hangingPunct="1">
      <a:defRPr sz="13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82"/>
            <p14:sldId id="1183"/>
            <p14:sldId id="1184"/>
            <p14:sldId id="1185"/>
            <p14:sldId id="1186"/>
            <p14:sldId id="1187"/>
            <p14:sldId id="1188"/>
            <p14:sldId id="1189"/>
            <p14:sldId id="1190"/>
            <p14:sldId id="1191"/>
            <p14:sldId id="1192"/>
            <p14:sldId id="1193"/>
            <p14:sldId id="1194"/>
            <p14:sldId id="1195"/>
            <p14:sldId id="1196"/>
            <p14:sldId id="1197"/>
            <p14:sldId id="1198"/>
            <p14:sldId id="1199"/>
            <p14:sldId id="1200"/>
            <p14:sldId id="1201"/>
            <p14:sldId id="1202"/>
            <p14:sldId id="1203"/>
            <p14:sldId id="1204"/>
            <p14:sldId id="1205"/>
            <p14:sldId id="1206"/>
            <p14:sldId id="1177"/>
            <p14:sldId id="1178"/>
            <p14:sldId id="1156"/>
            <p14:sldId id="1179"/>
            <p14:sldId id="1180"/>
          </p14:sldIdLst>
        </p14:section>
        <p14:section name="Special content" id="{6925D2A1-AD53-4951-AB34-79DFA02CD676}">
          <p14:sldIdLst>
            <p14:sldId id="1181"/>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guide id="3" orient="horz" pos="135">
          <p15:clr>
            <a:srgbClr val="A4A3A4"/>
          </p15:clr>
        </p15:guide>
        <p15:guide id="4" orient="horz" pos="1585">
          <p15:clr>
            <a:srgbClr val="A4A3A4"/>
          </p15:clr>
        </p15:guide>
        <p15:guide id="5" orient="horz" pos="702">
          <p15:clr>
            <a:srgbClr val="A4A3A4"/>
          </p15:clr>
        </p15:guide>
        <p15:guide id="6" orient="horz" pos="2088">
          <p15:clr>
            <a:srgbClr val="A4A3A4"/>
          </p15:clr>
        </p15:guide>
        <p15:guide id="7" orient="horz" pos="864">
          <p15:clr>
            <a:srgbClr val="A4A3A4"/>
          </p15:clr>
        </p15:guide>
        <p15:guide id="8" orient="horz" pos="594">
          <p15:clr>
            <a:srgbClr val="A4A3A4"/>
          </p15:clr>
        </p15:guide>
        <p15:guide id="9" pos="5637">
          <p15:clr>
            <a:srgbClr val="A4A3A4"/>
          </p15:clr>
        </p15:guide>
        <p15:guide id="10" pos="158">
          <p15:clr>
            <a:srgbClr val="A4A3A4"/>
          </p15:clr>
        </p15:guide>
        <p15:guide id="11" pos="2880">
          <p15:clr>
            <a:srgbClr val="A4A3A4"/>
          </p15:clr>
        </p15:guide>
        <p15:guide id="12" pos="1014">
          <p15:clr>
            <a:srgbClr val="A4A3A4"/>
          </p15:clr>
        </p15:guide>
        <p15:guide id="13" pos="474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CFFF"/>
    <a:srgbClr val="0072C6"/>
    <a:srgbClr val="00BCF2"/>
    <a:srgbClr val="FCD116"/>
    <a:srgbClr val="00188F"/>
    <a:srgbClr val="7FBA00"/>
    <a:srgbClr val="DC3C00"/>
    <a:srgbClr val="002050"/>
    <a:srgbClr val="50505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12" autoAdjust="0"/>
    <p:restoredTop sz="96305" autoAdjust="0"/>
  </p:normalViewPr>
  <p:slideViewPr>
    <p:cSldViewPr snapToGrid="0">
      <p:cViewPr varScale="1">
        <p:scale>
          <a:sx n="137" d="100"/>
          <a:sy n="137" d="100"/>
        </p:scale>
        <p:origin x="1110" y="114"/>
      </p:cViewPr>
      <p:guideLst>
        <p:guide orient="horz" pos="2203"/>
        <p:guide pos="3917"/>
        <p:guide orient="horz" pos="135"/>
        <p:guide orient="horz" pos="1585"/>
        <p:guide orient="horz" pos="702"/>
        <p:guide orient="horz" pos="2088"/>
        <p:guide orient="horz" pos="864"/>
        <p:guide orient="horz" pos="594"/>
        <p:guide pos="5637"/>
        <p:guide pos="158"/>
        <p:guide pos="2880"/>
        <p:guide pos="1014"/>
        <p:guide pos="474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p:scale>
          <a:sx n="41" d="100"/>
          <a:sy n="41" d="100"/>
        </p:scale>
        <p:origin x="-3792" y="-846"/>
      </p:cViewPr>
      <p:guideLst>
        <p:guide orient="horz" pos="2880"/>
        <p:guide pos="2160"/>
      </p:guideLst>
    </p:cSldViewPr>
  </p:notesViewPr>
  <p:gridSpacing cx="76330" cy="7633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11/7/2014 11:55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11/7/2014 11:55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685752" rtl="0" eaLnBrk="1" latinLnBrk="0" hangingPunct="1">
      <a:lnSpc>
        <a:spcPct val="90000"/>
      </a:lnSpc>
      <a:spcAft>
        <a:spcPts val="250"/>
      </a:spcAft>
      <a:defRPr sz="700" kern="1200">
        <a:solidFill>
          <a:schemeClr val="tx1"/>
        </a:solidFill>
        <a:latin typeface="Segoe UI Light" pitchFamily="34" charset="0"/>
        <a:ea typeface="+mn-ea"/>
        <a:cs typeface="+mn-cs"/>
      </a:defRPr>
    </a:lvl1pPr>
    <a:lvl2pPr marL="159731" indent="-79369" algn="l" defTabSz="685752" rtl="0" eaLnBrk="1" latinLnBrk="0" hangingPunct="1">
      <a:lnSpc>
        <a:spcPct val="90000"/>
      </a:lnSpc>
      <a:spcAft>
        <a:spcPts val="250"/>
      </a:spcAft>
      <a:buFont typeface="Arial" pitchFamily="34" charset="0"/>
      <a:buChar char="•"/>
      <a:defRPr sz="700" kern="1200">
        <a:solidFill>
          <a:schemeClr val="tx1"/>
        </a:solidFill>
        <a:latin typeface="Segoe UI Light" pitchFamily="34" charset="0"/>
        <a:ea typeface="+mn-ea"/>
        <a:cs typeface="+mn-cs"/>
      </a:defRPr>
    </a:lvl2pPr>
    <a:lvl3pPr marL="246045" indent="-86315" algn="l" defTabSz="685752" rtl="0" eaLnBrk="1" latinLnBrk="0" hangingPunct="1">
      <a:lnSpc>
        <a:spcPct val="90000"/>
      </a:lnSpc>
      <a:spcAft>
        <a:spcPts val="250"/>
      </a:spcAft>
      <a:buFont typeface="Arial" pitchFamily="34" charset="0"/>
      <a:buChar char="•"/>
      <a:defRPr sz="700" kern="1200">
        <a:solidFill>
          <a:schemeClr val="tx1"/>
        </a:solidFill>
        <a:latin typeface="Segoe UI Light" pitchFamily="34" charset="0"/>
        <a:ea typeface="+mn-ea"/>
        <a:cs typeface="+mn-cs"/>
      </a:defRPr>
    </a:lvl3pPr>
    <a:lvl4pPr marL="362123" indent="-110125" algn="l" defTabSz="685752" rtl="0" eaLnBrk="1" latinLnBrk="0" hangingPunct="1">
      <a:lnSpc>
        <a:spcPct val="90000"/>
      </a:lnSpc>
      <a:spcAft>
        <a:spcPts val="250"/>
      </a:spcAft>
      <a:buFont typeface="Arial" pitchFamily="34" charset="0"/>
      <a:buChar char="•"/>
      <a:defRPr sz="700" kern="1200">
        <a:solidFill>
          <a:schemeClr val="tx1"/>
        </a:solidFill>
        <a:latin typeface="Segoe UI Light" pitchFamily="34" charset="0"/>
        <a:ea typeface="+mn-ea"/>
        <a:cs typeface="+mn-cs"/>
      </a:defRPr>
    </a:lvl4pPr>
    <a:lvl5pPr marL="461335" indent="-86315" algn="l" defTabSz="685752" rtl="0" eaLnBrk="1" latinLnBrk="0" hangingPunct="1">
      <a:lnSpc>
        <a:spcPct val="90000"/>
      </a:lnSpc>
      <a:spcAft>
        <a:spcPts val="250"/>
      </a:spcAft>
      <a:buFont typeface="Arial" pitchFamily="34" charset="0"/>
      <a:buChar char="•"/>
      <a:defRPr sz="700" kern="1200">
        <a:solidFill>
          <a:schemeClr val="tx1"/>
        </a:solidFill>
        <a:latin typeface="Segoe UI Light" pitchFamily="34" charset="0"/>
        <a:ea typeface="+mn-ea"/>
        <a:cs typeface="+mn-cs"/>
      </a:defRPr>
    </a:lvl5pPr>
    <a:lvl6pPr marL="1714381" algn="l" defTabSz="685752" rtl="0" eaLnBrk="1" latinLnBrk="0" hangingPunct="1">
      <a:defRPr sz="900" kern="1200">
        <a:solidFill>
          <a:schemeClr val="tx1"/>
        </a:solidFill>
        <a:latin typeface="+mn-lt"/>
        <a:ea typeface="+mn-ea"/>
        <a:cs typeface="+mn-cs"/>
      </a:defRPr>
    </a:lvl6pPr>
    <a:lvl7pPr marL="2057256" algn="l" defTabSz="685752" rtl="0" eaLnBrk="1" latinLnBrk="0" hangingPunct="1">
      <a:defRPr sz="900" kern="1200">
        <a:solidFill>
          <a:schemeClr val="tx1"/>
        </a:solidFill>
        <a:latin typeface="+mn-lt"/>
        <a:ea typeface="+mn-ea"/>
        <a:cs typeface="+mn-cs"/>
      </a:defRPr>
    </a:lvl7pPr>
    <a:lvl8pPr marL="2400132" algn="l" defTabSz="685752" rtl="0" eaLnBrk="1" latinLnBrk="0" hangingPunct="1">
      <a:defRPr sz="900" kern="1200">
        <a:solidFill>
          <a:schemeClr val="tx1"/>
        </a:solidFill>
        <a:latin typeface="+mn-lt"/>
        <a:ea typeface="+mn-ea"/>
        <a:cs typeface="+mn-cs"/>
      </a:defRPr>
    </a:lvl8pPr>
    <a:lvl9pPr marL="2743008" algn="l" defTabSz="685752"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12</a:t>
            </a:fld>
            <a:endParaRPr lang="en-US" dirty="0"/>
          </a:p>
        </p:txBody>
      </p:sp>
      <p:sp>
        <p:nvSpPr>
          <p:cNvPr id="10" name="Date Placeholder 9"/>
          <p:cNvSpPr>
            <a:spLocks noGrp="1"/>
          </p:cNvSpPr>
          <p:nvPr>
            <p:ph type="dt" idx="13"/>
          </p:nvPr>
        </p:nvSpPr>
        <p:spPr/>
        <p:txBody>
          <a:bodyPr/>
          <a:lstStyle/>
          <a:p>
            <a:fld id="{20C21322-687B-4FB5-9B87-4A26FB21CF38}" type="datetime8">
              <a:rPr lang="en-US" smtClean="0"/>
              <a:t>11/7/2014 11:55 AM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70463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381000" y="685800"/>
            <a:ext cx="6096000" cy="3429000"/>
          </a:xfrm>
        </p:spPr>
      </p:sp>
      <p:sp>
        <p:nvSpPr>
          <p:cNvPr id="3" name="Platshållare för anteckningar 2"/>
          <p:cNvSpPr>
            <a:spLocks noGrp="1"/>
          </p:cNvSpPr>
          <p:nvPr>
            <p:ph type="body" idx="1"/>
          </p:nvPr>
        </p:nvSpPr>
        <p:spPr/>
        <p:txBody>
          <a:bodyPr/>
          <a:lstStyle/>
          <a:p>
            <a:pPr marL="0" marR="0" indent="0" algn="l" defTabSz="912807" rtl="0" eaLnBrk="1" fontAlgn="auto" latinLnBrk="0" hangingPunct="1">
              <a:lnSpc>
                <a:spcPct val="90000"/>
              </a:lnSpc>
              <a:spcBef>
                <a:spcPts val="0"/>
              </a:spcBef>
              <a:spcAft>
                <a:spcPts val="333"/>
              </a:spcAft>
              <a:buClrTx/>
              <a:buSzTx/>
              <a:buFontTx/>
              <a:buNone/>
              <a:tabLst/>
              <a:defRPr/>
            </a:pPr>
            <a:endParaRPr lang="en-US" dirty="0"/>
          </a:p>
        </p:txBody>
      </p:sp>
      <p:sp>
        <p:nvSpPr>
          <p:cNvPr id="4" name="Platshållare för bildnumm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29786944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alk in">
    <p:bg bwMode="ltGray">
      <p:bgPr>
        <a:solidFill>
          <a:srgbClr val="DC3C00"/>
        </a:solidFill>
        <a:effectLst/>
      </p:bgPr>
    </p:bg>
    <p:spTree>
      <p:nvGrpSpPr>
        <p:cNvPr id="1" name=""/>
        <p:cNvGrpSpPr/>
        <p:nvPr/>
      </p:nvGrpSpPr>
      <p:grpSpPr>
        <a:xfrm>
          <a:off x="0" y="0"/>
          <a:ext cx="0" cy="0"/>
          <a:chOff x="0" y="0"/>
          <a:chExt cx="0" cy="0"/>
        </a:xfrm>
      </p:grpSpPr>
      <p:pic>
        <p:nvPicPr>
          <p:cNvPr id="8" name="Picture 7" descr="TechEd_Maingraphic.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36709" y="2381250"/>
            <a:ext cx="4092707" cy="2891907"/>
          </a:xfrm>
          <a:prstGeom prst="rect">
            <a:avLst/>
          </a:prstGeom>
        </p:spPr>
      </p:pic>
      <p:grpSp>
        <p:nvGrpSpPr>
          <p:cNvPr id="9" name="Group 8"/>
          <p:cNvGrpSpPr/>
          <p:nvPr userDrawn="1"/>
        </p:nvGrpSpPr>
        <p:grpSpPr>
          <a:xfrm>
            <a:off x="0" y="1"/>
            <a:ext cx="9144000" cy="1390650"/>
            <a:chOff x="5050972" y="1792676"/>
            <a:chExt cx="9144000" cy="1390650"/>
          </a:xfrm>
        </p:grpSpPr>
        <p:sp>
          <p:nvSpPr>
            <p:cNvPr id="10" name="Rectangle 9"/>
            <p:cNvSpPr/>
            <p:nvPr/>
          </p:nvSpPr>
          <p:spPr bwMode="auto">
            <a:xfrm>
              <a:off x="5050972" y="1792676"/>
              <a:ext cx="9144000" cy="13906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descr="TechEd logo 2014_CMYK_WHITE-04.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6982" y="2082941"/>
              <a:ext cx="1878065" cy="821770"/>
            </a:xfrm>
            <a:prstGeom prst="rect">
              <a:avLst/>
            </a:prstGeom>
          </p:spPr>
        </p:pic>
      </p:grpSp>
      <p:pic>
        <p:nvPicPr>
          <p:cNvPr id="12" name="Picture 11" descr="MSFT_logo_rgb_C-Wht_D.pdf"/>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29513" y="738102"/>
            <a:ext cx="1547812" cy="569355"/>
          </a:xfrm>
          <a:prstGeom prst="rect">
            <a:avLst/>
          </a:prstGeom>
        </p:spPr>
      </p:pic>
    </p:spTree>
    <p:extLst>
      <p:ext uri="{BB962C8B-B14F-4D97-AF65-F5344CB8AC3E}">
        <p14:creationId xmlns:p14="http://schemas.microsoft.com/office/powerpoint/2010/main" val="2960915228"/>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White BG blank">
    <p:bg>
      <p:bgPr>
        <a:solidFill>
          <a:schemeClr val="tx1"/>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128356981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mp; Non-bulleted text">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156" y="1579460"/>
            <a:ext cx="8741881" cy="674749"/>
          </a:xfrm>
        </p:spPr>
        <p:txBody>
          <a:bodyPr/>
          <a:lstStyle/>
          <a:p>
            <a:r>
              <a:rPr lang="en-AU" dirty="0" smtClean="0"/>
              <a:t>Click to edit Master title style</a:t>
            </a:r>
            <a:endParaRPr lang="en-US" dirty="0"/>
          </a:p>
        </p:txBody>
      </p:sp>
      <p:sp>
        <p:nvSpPr>
          <p:cNvPr id="6" name="Text Placeholder 5"/>
          <p:cNvSpPr>
            <a:spLocks noGrp="1"/>
          </p:cNvSpPr>
          <p:nvPr>
            <p:ph type="body" sz="quarter" idx="10"/>
          </p:nvPr>
        </p:nvSpPr>
        <p:spPr>
          <a:xfrm>
            <a:off x="130492" y="2390808"/>
            <a:ext cx="8740142" cy="2012862"/>
          </a:xfrm>
        </p:spPr>
        <p:txBody>
          <a:bodyPr/>
          <a:lstStyle>
            <a:lvl1pPr marL="0" indent="0">
              <a:buNone/>
              <a:defRPr>
                <a:gradFill>
                  <a:gsLst>
                    <a:gs pos="1250">
                      <a:schemeClr val="tx1"/>
                    </a:gs>
                    <a:gs pos="99000">
                      <a:schemeClr val="tx1"/>
                    </a:gs>
                  </a:gsLst>
                  <a:lin ang="5400000" scaled="0"/>
                </a:gradFill>
              </a:defRPr>
            </a:lvl1pPr>
            <a:lvl2pPr marL="0" indent="0">
              <a:buFontTx/>
              <a:buNone/>
              <a:defRPr sz="1500"/>
            </a:lvl2pPr>
            <a:lvl3pPr marL="168067" indent="0">
              <a:buNone/>
              <a:defRPr sz="1500"/>
            </a:lvl3pPr>
            <a:lvl4pPr marL="336133" indent="0">
              <a:buNone/>
              <a:defRPr sz="1300"/>
            </a:lvl4pPr>
            <a:lvl5pPr marL="504200" indent="0">
              <a:buNone/>
              <a:defRPr sz="13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rgbClr val="0072C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891882"/>
            <a:ext cx="9144000" cy="4251618"/>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289" tIns="34289" rIns="34289" bIns="34289" numCol="1" spcCol="0" rtlCol="0" fromWordArt="0" anchor="ctr" anchorCtr="0" forceAA="0" compatLnSpc="1">
            <a:prstTxWarp prst="textNoShape">
              <a:avLst/>
            </a:prstTxWarp>
            <a:noAutofit/>
          </a:bodyPr>
          <a:lstStyle/>
          <a:p>
            <a:pPr algn="ctr" defTabSz="685553"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01930" y="894311"/>
            <a:ext cx="8740141" cy="1589242"/>
          </a:xfrm>
        </p:spPr>
        <p:txBody>
          <a:bodyPr/>
          <a:lstStyle>
            <a:lvl1pPr marL="0" indent="0">
              <a:buNone/>
              <a:defRPr sz="24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25478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42980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59886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77269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01929" y="891883"/>
            <a:ext cx="8740142" cy="1820074"/>
          </a:xfrm>
          <a:prstGeom prst="rect">
            <a:avLst/>
          </a:prstGeom>
        </p:spPr>
        <p:txBody>
          <a:bodyPr/>
          <a:lstStyle>
            <a:lvl1pPr marL="213585" indent="-213585">
              <a:buClr>
                <a:schemeClr val="tx1"/>
              </a:buClr>
              <a:buSzPct val="90000"/>
              <a:buFont typeface="Arial" pitchFamily="34" charset="0"/>
              <a:buChar char="•"/>
              <a:defRPr sz="2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20167" indent="-206582">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633752" indent="-213585">
              <a:buClr>
                <a:schemeClr val="tx1"/>
              </a:buClr>
              <a:buSzPct val="90000"/>
              <a:buFont typeface="Arial" pitchFamily="34" charset="0"/>
              <a:buChar char="•"/>
              <a:defRPr sz="21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01819" indent="-168067">
              <a:buClr>
                <a:schemeClr val="tx1"/>
              </a:buClr>
              <a:buSzPct val="90000"/>
              <a:buFont typeface="Arial" pitchFamily="34" charset="0"/>
              <a:buChar char="•"/>
              <a:defRPr sz="18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969885" indent="-168067">
              <a:buClr>
                <a:schemeClr val="tx1"/>
              </a:buClr>
              <a:buSzPct val="90000"/>
              <a:buFont typeface="Arial" pitchFamily="34" charset="0"/>
              <a:buChar char="•"/>
              <a:defRPr sz="15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4679157"/>
            <a:ext cx="9144001" cy="464344"/>
          </a:xfrm>
          <a:prstGeom prst="rect">
            <a:avLst/>
          </a:prstGeom>
          <a:solidFill>
            <a:srgbClr val="FFFF99"/>
          </a:solidFill>
        </p:spPr>
        <p:txBody>
          <a:bodyPr wrap="square" lIns="114292" tIns="57146" rIns="114292" bIns="57146" anchor="b" anchorCtr="0">
            <a:noAutofit/>
          </a:bodyPr>
          <a:lstStyle>
            <a:lvl1pPr algn="r">
              <a:buFont typeface="Arial" pitchFamily="34" charset="0"/>
              <a:buNone/>
              <a:defRPr sz="2700" spc="-37"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AU"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DC3C00"/>
        </a:solidFill>
        <a:effectLst/>
      </p:bgPr>
    </p:bg>
    <p:spTree>
      <p:nvGrpSpPr>
        <p:cNvPr id="1" name=""/>
        <p:cNvGrpSpPr/>
        <p:nvPr/>
      </p:nvGrpSpPr>
      <p:grpSpPr>
        <a:xfrm>
          <a:off x="0" y="0"/>
          <a:ext cx="0" cy="0"/>
          <a:chOff x="0" y="0"/>
          <a:chExt cx="0" cy="0"/>
        </a:xfrm>
      </p:grpSpPr>
      <p:sp>
        <p:nvSpPr>
          <p:cNvPr id="100" name="Rectangle 99"/>
          <p:cNvSpPr/>
          <p:nvPr userDrawn="1"/>
        </p:nvSpPr>
        <p:spPr bwMode="auto">
          <a:xfrm>
            <a:off x="256336" y="2904780"/>
            <a:ext cx="6529234" cy="134482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US" sz="1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101190" y="1673668"/>
            <a:ext cx="6693125" cy="1222505"/>
          </a:xfrm>
          <a:noFill/>
        </p:spPr>
        <p:txBody>
          <a:bodyPr lIns="107563" tIns="67227" rIns="107563" bIns="67227" anchor="b" anchorCtr="0"/>
          <a:lstStyle>
            <a:lvl1pPr>
              <a:defRPr sz="3700" spc="-74" baseline="0">
                <a:gradFill>
                  <a:gsLst>
                    <a:gs pos="5833">
                      <a:srgbClr val="FFFFFF"/>
                    </a:gs>
                    <a:gs pos="18000">
                      <a:srgbClr val="FFFFFF"/>
                    </a:gs>
                  </a:gsLst>
                  <a:lin ang="5400000" scaled="0"/>
                </a:gradFill>
              </a:defRPr>
            </a:lvl1pPr>
          </a:lstStyle>
          <a:p>
            <a:r>
              <a:rPr lang="en-US" dirty="0" smtClean="0"/>
              <a:t>Presentation title</a:t>
            </a:r>
            <a:br>
              <a:rPr lang="en-US" dirty="0" smtClean="0"/>
            </a:br>
            <a:r>
              <a:rPr lang="en-US" dirty="0" smtClean="0"/>
              <a:t>if long</a:t>
            </a:r>
            <a:endParaRPr lang="en-US" dirty="0"/>
          </a:p>
        </p:txBody>
      </p:sp>
      <p:sp>
        <p:nvSpPr>
          <p:cNvPr id="5" name="Text Placeholder 4"/>
          <p:cNvSpPr>
            <a:spLocks noGrp="1"/>
          </p:cNvSpPr>
          <p:nvPr>
            <p:ph type="body" sz="quarter" idx="12" hasCustomPrompt="1"/>
          </p:nvPr>
        </p:nvSpPr>
        <p:spPr>
          <a:xfrm>
            <a:off x="270974" y="2923653"/>
            <a:ext cx="4392100" cy="1280865"/>
          </a:xfrm>
          <a:noFill/>
        </p:spPr>
        <p:txBody>
          <a:bodyPr lIns="134453" tIns="107563" rIns="134453" bIns="107563">
            <a:noAutofit/>
          </a:bodyPr>
          <a:lstStyle>
            <a:lvl1pPr marL="0" indent="0">
              <a:spcBef>
                <a:spcPts val="0"/>
              </a:spcBef>
              <a:buNone/>
              <a:defRPr sz="2600" spc="0" baseline="0">
                <a:solidFill>
                  <a:schemeClr val="bg2"/>
                </a:solidFill>
                <a:latin typeface="+mj-lt"/>
              </a:defRPr>
            </a:lvl1pPr>
          </a:lstStyle>
          <a:p>
            <a:pPr lvl="0"/>
            <a:r>
              <a:rPr lang="en-US" dirty="0" smtClean="0"/>
              <a:t>Speaker Name</a:t>
            </a:r>
          </a:p>
        </p:txBody>
      </p:sp>
      <p:sp>
        <p:nvSpPr>
          <p:cNvPr id="10" name="Text Placeholder 7"/>
          <p:cNvSpPr>
            <a:spLocks noGrp="1"/>
          </p:cNvSpPr>
          <p:nvPr>
            <p:ph type="body" sz="quarter" idx="13" hasCustomPrompt="1"/>
          </p:nvPr>
        </p:nvSpPr>
        <p:spPr>
          <a:xfrm>
            <a:off x="297520" y="4327340"/>
            <a:ext cx="4033912" cy="682296"/>
          </a:xfrm>
        </p:spPr>
        <p:txBody>
          <a:bodyPr tIns="0" rIns="0"/>
          <a:lstStyle>
            <a:lvl1pPr marL="0" indent="0" algn="l">
              <a:buNone/>
              <a:defRPr sz="4400"/>
            </a:lvl1pPr>
          </a:lstStyle>
          <a:p>
            <a:pPr lvl="0"/>
            <a:r>
              <a:rPr lang="en-US" dirty="0" smtClean="0"/>
              <a:t>Session code</a:t>
            </a:r>
            <a:endParaRPr lang="en-US" dirty="0"/>
          </a:p>
        </p:txBody>
      </p:sp>
      <p:grpSp>
        <p:nvGrpSpPr>
          <p:cNvPr id="14" name="Group 13"/>
          <p:cNvGrpSpPr/>
          <p:nvPr userDrawn="1"/>
        </p:nvGrpSpPr>
        <p:grpSpPr>
          <a:xfrm>
            <a:off x="0" y="1"/>
            <a:ext cx="9144000" cy="1390650"/>
            <a:chOff x="5050972" y="1792676"/>
            <a:chExt cx="9144000" cy="1390650"/>
          </a:xfrm>
        </p:grpSpPr>
        <p:sp>
          <p:nvSpPr>
            <p:cNvPr id="15" name="Rectangle 14"/>
            <p:cNvSpPr/>
            <p:nvPr/>
          </p:nvSpPr>
          <p:spPr bwMode="auto">
            <a:xfrm>
              <a:off x="5050972" y="1792676"/>
              <a:ext cx="9144000" cy="13906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6982" y="2082941"/>
              <a:ext cx="1878065" cy="821770"/>
            </a:xfrm>
            <a:prstGeom prst="rect">
              <a:avLst/>
            </a:prstGeom>
          </p:spPr>
        </p:pic>
      </p:grpSp>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29513" y="738102"/>
            <a:ext cx="1547812" cy="569355"/>
          </a:xfrm>
          <a:prstGeom prst="rect">
            <a:avLst/>
          </a:prstGeom>
        </p:spPr>
      </p:pic>
    </p:spTree>
    <p:extLst>
      <p:ext uri="{BB962C8B-B14F-4D97-AF65-F5344CB8AC3E}">
        <p14:creationId xmlns:p14="http://schemas.microsoft.com/office/powerpoint/2010/main" val="4279079537"/>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p:bgPr>
        <a:solidFill>
          <a:srgbClr val="0072C6"/>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58148" y="1643206"/>
            <a:ext cx="7395458" cy="20172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7563" tIns="80672" rIns="107563" bIns="80672"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US" sz="1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58149" y="1643206"/>
            <a:ext cx="7394337" cy="2023491"/>
          </a:xfrm>
          <a:noFill/>
        </p:spPr>
        <p:txBody>
          <a:bodyPr tIns="67227" bIns="67227" anchor="t" anchorCtr="0"/>
          <a:lstStyle>
            <a:lvl1pPr>
              <a:defRPr sz="5300" spc="-74" baseline="0">
                <a:solidFill>
                  <a:srgbClr val="002050"/>
                </a:soli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58102" y="3668899"/>
            <a:ext cx="7395505" cy="1345411"/>
          </a:xfrm>
          <a:noFill/>
        </p:spPr>
        <p:txBody>
          <a:bodyPr lIns="134453" tIns="107563" rIns="134453" bIns="107563">
            <a:noAutofit/>
          </a:bodyPr>
          <a:lstStyle>
            <a:lvl1pPr marL="0" indent="0">
              <a:spcBef>
                <a:spcPts val="0"/>
              </a:spcBef>
              <a:buNone/>
              <a:defRPr sz="2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8" name="Rectangle 17"/>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20" name="Picture 19"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emo slide 2">
    <p:bg>
      <p:bgPr>
        <a:solidFill>
          <a:srgbClr val="0072C6"/>
        </a:soli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258149" y="1643206"/>
            <a:ext cx="7394337" cy="2023491"/>
          </a:xfrm>
          <a:solidFill>
            <a:srgbClr val="002050"/>
          </a:solidFill>
        </p:spPr>
        <p:txBody>
          <a:bodyPr tIns="67227" bIns="67227" anchor="t" anchorCtr="0"/>
          <a:lstStyle>
            <a:lvl1pPr>
              <a:defRPr sz="5300" spc="-74"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7" name="Text Placeholder 4"/>
          <p:cNvSpPr>
            <a:spLocks noGrp="1"/>
          </p:cNvSpPr>
          <p:nvPr>
            <p:ph type="body" sz="quarter" idx="12" hasCustomPrompt="1"/>
          </p:nvPr>
        </p:nvSpPr>
        <p:spPr>
          <a:xfrm>
            <a:off x="258102" y="3668899"/>
            <a:ext cx="7395505" cy="1345411"/>
          </a:xfrm>
          <a:noFill/>
        </p:spPr>
        <p:txBody>
          <a:bodyPr lIns="134453" tIns="107563" rIns="134453" bIns="107563">
            <a:noAutofit/>
          </a:bodyPr>
          <a:lstStyle>
            <a:lvl1pPr marL="0" indent="0">
              <a:spcBef>
                <a:spcPts val="0"/>
              </a:spcBef>
              <a:buNone/>
              <a:defRPr sz="2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9670" y="1563129"/>
            <a:ext cx="8740142" cy="1347163"/>
          </a:xfrm>
          <a:noFill/>
        </p:spPr>
        <p:txBody>
          <a:bodyPr tIns="67227" bIns="67227" anchor="t" anchorCtr="0"/>
          <a:lstStyle>
            <a:lvl1pPr>
              <a:defRPr sz="6500" spc="-74"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12" name="Rectangle 11"/>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4" name="Picture 13"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 master Teched 2014">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156" y="768405"/>
            <a:ext cx="8823581" cy="674749"/>
          </a:xfrm>
        </p:spPr>
        <p:txBody>
          <a:bodyPr/>
          <a:lstStyle>
            <a:lvl1pPr>
              <a:lnSpc>
                <a:spcPct val="85000"/>
              </a:lnSpc>
              <a:defRPr sz="3400"/>
            </a:lvl1pPr>
          </a:lstStyle>
          <a:p>
            <a:r>
              <a:rPr lang="en-AU" dirty="0" smtClean="0"/>
              <a:t>Click to edit Master title style</a:t>
            </a:r>
            <a:endParaRPr lang="en-US" dirty="0"/>
          </a:p>
        </p:txBody>
      </p:sp>
      <p:sp>
        <p:nvSpPr>
          <p:cNvPr id="6" name="Text Placeholder 5"/>
          <p:cNvSpPr>
            <a:spLocks noGrp="1"/>
          </p:cNvSpPr>
          <p:nvPr>
            <p:ph type="body" sz="quarter" idx="10"/>
          </p:nvPr>
        </p:nvSpPr>
        <p:spPr>
          <a:xfrm>
            <a:off x="130492" y="1509757"/>
            <a:ext cx="8740142" cy="1789040"/>
          </a:xfrm>
        </p:spPr>
        <p:txBody>
          <a:bodyPr/>
          <a:lstStyle>
            <a:lvl1pPr marL="0" indent="0">
              <a:lnSpc>
                <a:spcPct val="85000"/>
              </a:lnSpc>
              <a:spcBef>
                <a:spcPts val="800"/>
              </a:spcBef>
              <a:spcAft>
                <a:spcPts val="300"/>
              </a:spcAft>
              <a:buNone/>
              <a:defRPr sz="2400">
                <a:gradFill>
                  <a:gsLst>
                    <a:gs pos="1250">
                      <a:schemeClr val="tx1"/>
                    </a:gs>
                    <a:gs pos="99000">
                      <a:schemeClr val="tx1"/>
                    </a:gs>
                  </a:gsLst>
                  <a:lin ang="5400000" scaled="0"/>
                </a:gradFill>
              </a:defRPr>
            </a:lvl1pPr>
            <a:lvl2pPr marL="0" indent="0">
              <a:lnSpc>
                <a:spcPct val="90000"/>
              </a:lnSpc>
              <a:spcBef>
                <a:spcPts val="100"/>
              </a:spcBef>
              <a:spcAft>
                <a:spcPts val="800"/>
              </a:spcAft>
              <a:buFontTx/>
              <a:buNone/>
              <a:defRPr sz="1800"/>
            </a:lvl2pPr>
            <a:lvl3pPr marL="168067" indent="0">
              <a:lnSpc>
                <a:spcPct val="90000"/>
              </a:lnSpc>
              <a:spcBef>
                <a:spcPts val="100"/>
              </a:spcBef>
              <a:spcAft>
                <a:spcPts val="800"/>
              </a:spcAft>
              <a:buNone/>
              <a:defRPr sz="1800"/>
            </a:lvl3pPr>
            <a:lvl4pPr marL="336133" indent="0">
              <a:lnSpc>
                <a:spcPct val="90000"/>
              </a:lnSpc>
              <a:spcBef>
                <a:spcPts val="100"/>
              </a:spcBef>
              <a:spcAft>
                <a:spcPts val="800"/>
              </a:spcAft>
              <a:buNone/>
              <a:defRPr sz="1600"/>
            </a:lvl4pPr>
            <a:lvl5pPr marL="504200" indent="0">
              <a:lnSpc>
                <a:spcPct val="90000"/>
              </a:lnSpc>
              <a:spcBef>
                <a:spcPts val="100"/>
              </a:spcBef>
              <a:spcAft>
                <a:spcPts val="800"/>
              </a:spcAft>
              <a:buNone/>
              <a:defRPr sz="16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393496389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Content master Teched 2014">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156" y="787455"/>
            <a:ext cx="8823581" cy="674749"/>
          </a:xfrm>
        </p:spPr>
        <p:txBody>
          <a:bodyPr/>
          <a:lstStyle>
            <a:lvl1pPr>
              <a:lnSpc>
                <a:spcPct val="85000"/>
              </a:lnSpc>
              <a:defRPr sz="3600"/>
            </a:lvl1pPr>
          </a:lstStyle>
          <a:p>
            <a:r>
              <a:rPr lang="en-AU" dirty="0" smtClean="0"/>
              <a:t>Click to edit Master title style</a:t>
            </a:r>
            <a:endParaRPr lang="en-US" dirty="0"/>
          </a:p>
        </p:txBody>
      </p:sp>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378546183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ank with top strap">
    <p:bg>
      <p:bgPr>
        <a:solidFill>
          <a:srgbClr val="0072C6"/>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Tree>
    <p:extLst>
      <p:ext uri="{BB962C8B-B14F-4D97-AF65-F5344CB8AC3E}">
        <p14:creationId xmlns:p14="http://schemas.microsoft.com/office/powerpoint/2010/main" val="2700184165"/>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White BG header only">
    <p:bg>
      <p:bgPr>
        <a:solidFill>
          <a:schemeClr val="tx1"/>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2"/>
            <a:ext cx="9144000" cy="772974"/>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292" y="163139"/>
            <a:ext cx="1026188" cy="449021"/>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30520" y="316272"/>
            <a:ext cx="1151458" cy="423558"/>
          </a:xfrm>
          <a:prstGeom prst="rect">
            <a:avLst/>
          </a:prstGeom>
        </p:spPr>
      </p:pic>
      <p:sp>
        <p:nvSpPr>
          <p:cNvPr id="5" name="Title 1"/>
          <p:cNvSpPr>
            <a:spLocks noGrp="1"/>
          </p:cNvSpPr>
          <p:nvPr>
            <p:ph type="title"/>
          </p:nvPr>
        </p:nvSpPr>
        <p:spPr>
          <a:xfrm>
            <a:off x="125156" y="787455"/>
            <a:ext cx="8823581" cy="674749"/>
          </a:xfrm>
        </p:spPr>
        <p:txBody>
          <a:bodyPr/>
          <a:lstStyle>
            <a:lvl1pPr>
              <a:lnSpc>
                <a:spcPct val="85000"/>
              </a:lnSpc>
              <a:defRPr sz="3600">
                <a:solidFill>
                  <a:schemeClr val="bg2"/>
                </a:solidFill>
              </a:defRPr>
            </a:lvl1pPr>
          </a:lstStyle>
          <a:p>
            <a:r>
              <a:rPr lang="en-AU" dirty="0" smtClean="0"/>
              <a:t>Click to edit Master title style</a:t>
            </a:r>
            <a:endParaRPr lang="en-US" dirty="0"/>
          </a:p>
        </p:txBody>
      </p:sp>
    </p:spTree>
    <p:extLst>
      <p:ext uri="{BB962C8B-B14F-4D97-AF65-F5344CB8AC3E}">
        <p14:creationId xmlns:p14="http://schemas.microsoft.com/office/powerpoint/2010/main" val="195030317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2C6"/>
        </a:solidFill>
        <a:effectLst/>
      </p:bgPr>
    </p:bg>
    <p:spTree>
      <p:nvGrpSpPr>
        <p:cNvPr id="1" name=""/>
        <p:cNvGrpSpPr/>
        <p:nvPr/>
      </p:nvGrpSpPr>
      <p:grpSpPr>
        <a:xfrm>
          <a:off x="0" y="0"/>
          <a:ext cx="0" cy="0"/>
          <a:chOff x="0" y="0"/>
          <a:chExt cx="0" cy="0"/>
        </a:xfrm>
      </p:grpSpPr>
      <p:pic>
        <p:nvPicPr>
          <p:cNvPr id="6" name="Picture 5" descr="TechEd logo 2014_CMYK_WHITE-04.eps"/>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941494" y="4504492"/>
            <a:ext cx="1007581" cy="440879"/>
          </a:xfrm>
          <a:prstGeom prst="rect">
            <a:avLst/>
          </a:prstGeom>
        </p:spPr>
      </p:pic>
      <p:sp>
        <p:nvSpPr>
          <p:cNvPr id="2" name="Title Placeholder 1"/>
          <p:cNvSpPr>
            <a:spLocks noGrp="1"/>
          </p:cNvSpPr>
          <p:nvPr>
            <p:ph type="title"/>
          </p:nvPr>
        </p:nvSpPr>
        <p:spPr>
          <a:xfrm>
            <a:off x="125156" y="80535"/>
            <a:ext cx="8741881" cy="674749"/>
          </a:xfrm>
          <a:prstGeom prst="rect">
            <a:avLst/>
          </a:prstGeom>
        </p:spPr>
        <p:txBody>
          <a:bodyPr vert="horz" wrap="square" lIns="107563" tIns="67227" rIns="107563" bIns="67227" rtlCol="0" anchor="t">
            <a:noAutofit/>
          </a:bodyPr>
          <a:lstStyle/>
          <a:p>
            <a:r>
              <a:rPr lang="en-AU" dirty="0" smtClean="0"/>
              <a:t>Click to edit Master title style</a:t>
            </a:r>
            <a:endParaRPr lang="en-US" dirty="0"/>
          </a:p>
        </p:txBody>
      </p:sp>
      <p:sp>
        <p:nvSpPr>
          <p:cNvPr id="4" name="Text Placeholder 3"/>
          <p:cNvSpPr>
            <a:spLocks noGrp="1"/>
          </p:cNvSpPr>
          <p:nvPr>
            <p:ph type="body" idx="1"/>
          </p:nvPr>
        </p:nvSpPr>
        <p:spPr>
          <a:xfrm>
            <a:off x="125391" y="754091"/>
            <a:ext cx="8740140" cy="1658492"/>
          </a:xfrm>
          <a:prstGeom prst="rect">
            <a:avLst/>
          </a:prstGeom>
        </p:spPr>
        <p:txBody>
          <a:bodyPr vert="horz" wrap="square" lIns="107563" tIns="67227" rIns="107563" bIns="67227" rtlCol="0">
            <a:sp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95" r:id="rId1"/>
    <p:sldLayoutId id="2147484196" r:id="rId2"/>
    <p:sldLayoutId id="2147484105" r:id="rId3"/>
    <p:sldLayoutId id="2147484185" r:id="rId4"/>
    <p:sldLayoutId id="2147484130" r:id="rId5"/>
    <p:sldLayoutId id="2147484197" r:id="rId6"/>
    <p:sldLayoutId id="2147484198" r:id="rId7"/>
    <p:sldLayoutId id="2147484199" r:id="rId8"/>
    <p:sldLayoutId id="2147484200" r:id="rId9"/>
    <p:sldLayoutId id="2147484201" r:id="rId10"/>
    <p:sldLayoutId id="2147484098" r:id="rId11"/>
    <p:sldLayoutId id="2147484092" r:id="rId12"/>
    <p:sldLayoutId id="2147484093" r:id="rId13"/>
    <p:sldLayoutId id="2147484127" r:id="rId14"/>
    <p:sldLayoutId id="2147484129" r:id="rId15"/>
    <p:sldLayoutId id="2147484094" r:id="rId16"/>
    <p:sldLayoutId id="2147484096" r:id="rId17"/>
  </p:sldLayoutIdLst>
  <p:transition>
    <p:fade/>
  </p:transition>
  <p:timing>
    <p:tnLst>
      <p:par>
        <p:cTn id="1" dur="indefinite" restart="never" nodeType="tmRoot"/>
      </p:par>
    </p:tnLst>
  </p:timing>
  <p:txStyles>
    <p:titleStyle>
      <a:lvl1pPr algn="l" defTabSz="685752" rtl="0" eaLnBrk="1" latinLnBrk="0" hangingPunct="1">
        <a:lnSpc>
          <a:spcPct val="90000"/>
        </a:lnSpc>
        <a:spcBef>
          <a:spcPct val="0"/>
        </a:spcBef>
        <a:buNone/>
        <a:defRPr lang="en-US" sz="4000" b="0" kern="1200" cap="none" spc="-75"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52100" marR="0" indent="-252100" algn="l" defTabSz="685752" rtl="0" eaLnBrk="1" fontAlgn="auto" latinLnBrk="0" hangingPunct="1">
        <a:lnSpc>
          <a:spcPct val="90000"/>
        </a:lnSpc>
        <a:spcBef>
          <a:spcPct val="20000"/>
        </a:spcBef>
        <a:spcAft>
          <a:spcPts val="0"/>
        </a:spcAft>
        <a:buClrTx/>
        <a:buSzPct val="90000"/>
        <a:buFont typeface="Arial" pitchFamily="34" charset="0"/>
        <a:buChar char="•"/>
        <a:tabLst/>
        <a:defRPr sz="2900" kern="1200" spc="0" baseline="0">
          <a:gradFill>
            <a:gsLst>
              <a:gs pos="1250">
                <a:schemeClr val="tx1"/>
              </a:gs>
              <a:gs pos="100000">
                <a:schemeClr val="tx1"/>
              </a:gs>
            </a:gsLst>
            <a:lin ang="5400000" scaled="0"/>
          </a:gradFill>
          <a:latin typeface="+mj-lt"/>
          <a:ea typeface="+mn-ea"/>
          <a:cs typeface="+mn-cs"/>
        </a:defRPr>
      </a:lvl1pPr>
      <a:lvl2pPr marL="429504" marR="0" indent="-177404" algn="l" defTabSz="68575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2pPr>
      <a:lvl3pPr marL="588234" marR="0" indent="-168067" algn="l" defTabSz="68575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756300" marR="0" indent="-168067" algn="l" defTabSz="685752"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4pPr>
      <a:lvl5pPr marL="924367" marR="0" indent="-168067" algn="l" defTabSz="685752" rtl="0" eaLnBrk="1" fontAlgn="auto" latinLnBrk="0" hangingPunct="1">
        <a:lnSpc>
          <a:spcPct val="90000"/>
        </a:lnSpc>
        <a:spcBef>
          <a:spcPct val="20000"/>
        </a:spcBef>
        <a:spcAft>
          <a:spcPts val="0"/>
        </a:spcAft>
        <a:buClrTx/>
        <a:buSzPct val="90000"/>
        <a:buFont typeface="Arial" pitchFamily="34" charset="0"/>
        <a:buChar char="•"/>
        <a:tabLst/>
        <a:defRPr sz="1500" kern="1200" spc="0" baseline="0">
          <a:gradFill>
            <a:gsLst>
              <a:gs pos="1250">
                <a:schemeClr val="tx1"/>
              </a:gs>
              <a:gs pos="100000">
                <a:schemeClr val="tx1"/>
              </a:gs>
            </a:gsLst>
            <a:lin ang="5400000" scaled="0"/>
          </a:gradFill>
          <a:latin typeface="+mn-lt"/>
          <a:ea typeface="+mn-ea"/>
          <a:cs typeface="+mn-cs"/>
        </a:defRPr>
      </a:lvl5pPr>
      <a:lvl6pPr marL="1885817"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94"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570"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447" indent="-171438" algn="l" defTabSz="685752"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52" rtl="0" eaLnBrk="1" latinLnBrk="0" hangingPunct="1">
        <a:defRPr sz="1300" kern="1200">
          <a:solidFill>
            <a:schemeClr val="tx1"/>
          </a:solidFill>
          <a:latin typeface="+mn-lt"/>
          <a:ea typeface="+mn-ea"/>
          <a:cs typeface="+mn-cs"/>
        </a:defRPr>
      </a:lvl1pPr>
      <a:lvl2pPr marL="342876" algn="l" defTabSz="685752" rtl="0" eaLnBrk="1" latinLnBrk="0" hangingPunct="1">
        <a:defRPr sz="1300" kern="1200">
          <a:solidFill>
            <a:schemeClr val="tx1"/>
          </a:solidFill>
          <a:latin typeface="+mn-lt"/>
          <a:ea typeface="+mn-ea"/>
          <a:cs typeface="+mn-cs"/>
        </a:defRPr>
      </a:lvl2pPr>
      <a:lvl3pPr marL="685752" algn="l" defTabSz="685752" rtl="0" eaLnBrk="1" latinLnBrk="0" hangingPunct="1">
        <a:defRPr sz="1300" kern="1200">
          <a:solidFill>
            <a:schemeClr val="tx1"/>
          </a:solidFill>
          <a:latin typeface="+mn-lt"/>
          <a:ea typeface="+mn-ea"/>
          <a:cs typeface="+mn-cs"/>
        </a:defRPr>
      </a:lvl3pPr>
      <a:lvl4pPr marL="1028628" algn="l" defTabSz="685752" rtl="0" eaLnBrk="1" latinLnBrk="0" hangingPunct="1">
        <a:defRPr sz="1300" kern="1200">
          <a:solidFill>
            <a:schemeClr val="tx1"/>
          </a:solidFill>
          <a:latin typeface="+mn-lt"/>
          <a:ea typeface="+mn-ea"/>
          <a:cs typeface="+mn-cs"/>
        </a:defRPr>
      </a:lvl4pPr>
      <a:lvl5pPr marL="1371504" algn="l" defTabSz="685752" rtl="0" eaLnBrk="1" latinLnBrk="0" hangingPunct="1">
        <a:defRPr sz="1300" kern="1200">
          <a:solidFill>
            <a:schemeClr val="tx1"/>
          </a:solidFill>
          <a:latin typeface="+mn-lt"/>
          <a:ea typeface="+mn-ea"/>
          <a:cs typeface="+mn-cs"/>
        </a:defRPr>
      </a:lvl5pPr>
      <a:lvl6pPr marL="1714381" algn="l" defTabSz="685752" rtl="0" eaLnBrk="1" latinLnBrk="0" hangingPunct="1">
        <a:defRPr sz="1300" kern="1200">
          <a:solidFill>
            <a:schemeClr val="tx1"/>
          </a:solidFill>
          <a:latin typeface="+mn-lt"/>
          <a:ea typeface="+mn-ea"/>
          <a:cs typeface="+mn-cs"/>
        </a:defRPr>
      </a:lvl6pPr>
      <a:lvl7pPr marL="2057256" algn="l" defTabSz="685752" rtl="0" eaLnBrk="1" latinLnBrk="0" hangingPunct="1">
        <a:defRPr sz="1300" kern="1200">
          <a:solidFill>
            <a:schemeClr val="tx1"/>
          </a:solidFill>
          <a:latin typeface="+mn-lt"/>
          <a:ea typeface="+mn-ea"/>
          <a:cs typeface="+mn-cs"/>
        </a:defRPr>
      </a:lvl7pPr>
      <a:lvl8pPr marL="2400132" algn="l" defTabSz="685752" rtl="0" eaLnBrk="1" latinLnBrk="0" hangingPunct="1">
        <a:defRPr sz="1300" kern="1200">
          <a:solidFill>
            <a:schemeClr val="tx1"/>
          </a:solidFill>
          <a:latin typeface="+mn-lt"/>
          <a:ea typeface="+mn-ea"/>
          <a:cs typeface="+mn-cs"/>
        </a:defRPr>
      </a:lvl8pPr>
      <a:lvl9pPr marL="2743008" algn="l" defTabSz="685752" rtl="0" eaLnBrk="1" latinLnBrk="0" hangingPunct="1">
        <a:defRPr sz="13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6.png"/><Relationship Id="rId3" Type="http://schemas.openxmlformats.org/officeDocument/2006/relationships/image" Target="../media/image19.png"/><Relationship Id="rId7" Type="http://schemas.microsoft.com/office/2007/relationships/hdphoto" Target="../media/hdphoto2.wdp"/><Relationship Id="rId12" Type="http://schemas.microsoft.com/office/2007/relationships/hdphoto" Target="../media/hdphoto4.wdp"/><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5.png"/><Relationship Id="rId5" Type="http://schemas.microsoft.com/office/2007/relationships/hdphoto" Target="../media/hdphoto1.wdp"/><Relationship Id="rId10" Type="http://schemas.microsoft.com/office/2007/relationships/hdphoto" Target="../media/hdphoto3.wdp"/><Relationship Id="rId4" Type="http://schemas.openxmlformats.org/officeDocument/2006/relationships/image" Target="../media/image11.png"/><Relationship Id="rId9" Type="http://schemas.openxmlformats.org/officeDocument/2006/relationships/image" Target="../media/image14.png"/><Relationship Id="rId14"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6.png"/><Relationship Id="rId3" Type="http://schemas.openxmlformats.org/officeDocument/2006/relationships/image" Target="../media/image18.png"/><Relationship Id="rId7" Type="http://schemas.microsoft.com/office/2007/relationships/hdphoto" Target="../media/hdphoto2.wdp"/><Relationship Id="rId12" Type="http://schemas.microsoft.com/office/2007/relationships/hdphoto" Target="../media/hdphoto4.wdp"/><Relationship Id="rId2" Type="http://schemas.openxmlformats.org/officeDocument/2006/relationships/notesSlide" Target="../notesSlides/notesSlide1.xml"/><Relationship Id="rId16"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5.png"/><Relationship Id="rId5" Type="http://schemas.microsoft.com/office/2007/relationships/hdphoto" Target="../media/hdphoto1.wdp"/><Relationship Id="rId15" Type="http://schemas.openxmlformats.org/officeDocument/2006/relationships/image" Target="../media/image22.png"/><Relationship Id="rId10" Type="http://schemas.microsoft.com/office/2007/relationships/hdphoto" Target="../media/hdphoto3.wdp"/><Relationship Id="rId4" Type="http://schemas.openxmlformats.org/officeDocument/2006/relationships/image" Target="../media/image11.png"/><Relationship Id="rId9" Type="http://schemas.openxmlformats.org/officeDocument/2006/relationships/image" Target="../media/image14.png"/><Relationship Id="rId14"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0.png"/></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5.PNG"/><Relationship Id="rId7" Type="http://schemas.microsoft.com/office/2007/relationships/hdphoto" Target="../media/hdphoto5.wdp"/><Relationship Id="rId12" Type="http://schemas.openxmlformats.org/officeDocument/2006/relationships/image" Target="../media/image32.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31.png"/><Relationship Id="rId5" Type="http://schemas.openxmlformats.org/officeDocument/2006/relationships/image" Target="../media/image27.png"/><Relationship Id="rId10" Type="http://schemas.openxmlformats.org/officeDocument/2006/relationships/image" Target="../media/image21.png"/><Relationship Id="rId4" Type="http://schemas.openxmlformats.org/officeDocument/2006/relationships/image" Target="../media/image26.PNG"/><Relationship Id="rId9" Type="http://schemas.openxmlformats.org/officeDocument/2006/relationships/image" Target="../media/image22.png"/></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13.png"/><Relationship Id="rId12"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7.xml"/><Relationship Id="rId6" Type="http://schemas.microsoft.com/office/2007/relationships/hdphoto" Target="../media/hdphoto2.wdp"/><Relationship Id="rId11" Type="http://schemas.microsoft.com/office/2007/relationships/hdphoto" Target="../media/hdphoto4.wdp"/><Relationship Id="rId5" Type="http://schemas.openxmlformats.org/officeDocument/2006/relationships/image" Target="../media/image12.png"/><Relationship Id="rId15" Type="http://schemas.openxmlformats.org/officeDocument/2006/relationships/image" Target="../media/image23.png"/><Relationship Id="rId10" Type="http://schemas.openxmlformats.org/officeDocument/2006/relationships/image" Target="../media/image15.png"/><Relationship Id="rId4" Type="http://schemas.microsoft.com/office/2007/relationships/hdphoto" Target="../media/hdphoto1.wdp"/><Relationship Id="rId9" Type="http://schemas.microsoft.com/office/2007/relationships/hdphoto" Target="../media/hdphoto3.wdp"/><Relationship Id="rId14"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13.png"/><Relationship Id="rId12"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7.xml"/><Relationship Id="rId6" Type="http://schemas.microsoft.com/office/2007/relationships/hdphoto" Target="../media/hdphoto2.wdp"/><Relationship Id="rId11" Type="http://schemas.microsoft.com/office/2007/relationships/hdphoto" Target="../media/hdphoto4.wdp"/><Relationship Id="rId5" Type="http://schemas.openxmlformats.org/officeDocument/2006/relationships/image" Target="../media/image12.png"/><Relationship Id="rId15" Type="http://schemas.openxmlformats.org/officeDocument/2006/relationships/image" Target="../media/image23.png"/><Relationship Id="rId10" Type="http://schemas.openxmlformats.org/officeDocument/2006/relationships/image" Target="../media/image15.png"/><Relationship Id="rId4" Type="http://schemas.microsoft.com/office/2007/relationships/hdphoto" Target="../media/hdphoto1.wdp"/><Relationship Id="rId9" Type="http://schemas.microsoft.com/office/2007/relationships/hdphoto" Target="../media/hdphoto3.wdp"/><Relationship Id="rId14"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14.png"/><Relationship Id="rId12"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8.xml"/><Relationship Id="rId6" Type="http://schemas.openxmlformats.org/officeDocument/2006/relationships/image" Target="../media/image13.png"/><Relationship Id="rId11" Type="http://schemas.openxmlformats.org/officeDocument/2006/relationships/image" Target="../media/image16.png"/><Relationship Id="rId5" Type="http://schemas.microsoft.com/office/2007/relationships/hdphoto" Target="../media/hdphoto2.wdp"/><Relationship Id="rId10" Type="http://schemas.microsoft.com/office/2007/relationships/hdphoto" Target="../media/hdphoto4.wdp"/><Relationship Id="rId4" Type="http://schemas.openxmlformats.org/officeDocument/2006/relationships/image" Target="../media/image12.png"/><Relationship Id="rId9"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4.png"/><Relationship Id="rId1" Type="http://schemas.openxmlformats.org/officeDocument/2006/relationships/slideLayout" Target="../slideLayouts/slideLayout8.xml"/><Relationship Id="rId5" Type="http://schemas.openxmlformats.org/officeDocument/2006/relationships/image" Target="../media/image17.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14.png"/><Relationship Id="rId12"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8.xml"/><Relationship Id="rId6" Type="http://schemas.openxmlformats.org/officeDocument/2006/relationships/image" Target="../media/image13.png"/><Relationship Id="rId11" Type="http://schemas.openxmlformats.org/officeDocument/2006/relationships/image" Target="../media/image16.png"/><Relationship Id="rId5" Type="http://schemas.microsoft.com/office/2007/relationships/hdphoto" Target="../media/hdphoto2.wdp"/><Relationship Id="rId10" Type="http://schemas.microsoft.com/office/2007/relationships/hdphoto" Target="../media/hdphoto4.wdp"/><Relationship Id="rId4" Type="http://schemas.openxmlformats.org/officeDocument/2006/relationships/image" Target="../media/image12.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8.xml"/><Relationship Id="rId6" Type="http://schemas.openxmlformats.org/officeDocument/2006/relationships/image" Target="../media/image13.png"/><Relationship Id="rId11" Type="http://schemas.openxmlformats.org/officeDocument/2006/relationships/image" Target="../media/image16.png"/><Relationship Id="rId5" Type="http://schemas.microsoft.com/office/2007/relationships/hdphoto" Target="../media/hdphoto2.wdp"/><Relationship Id="rId10" Type="http://schemas.microsoft.com/office/2007/relationships/hdphoto" Target="../media/hdphoto4.wdp"/><Relationship Id="rId4" Type="http://schemas.openxmlformats.org/officeDocument/2006/relationships/image" Target="../media/image12.png"/><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141514" y="2340283"/>
            <a:ext cx="5996839" cy="3282190"/>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nSpc>
                <a:spcPts val="5000"/>
              </a:lnSpc>
            </a:pPr>
            <a:r>
              <a:rPr lang="en-AU" sz="5500" spc="-150" dirty="0">
                <a:latin typeface="+mj-lt"/>
              </a:rPr>
              <a:t>Sessions </a:t>
            </a:r>
            <a:r>
              <a:rPr lang="en-AU" sz="5500" spc="-150" dirty="0" smtClean="0">
                <a:latin typeface="+mj-lt"/>
              </a:rPr>
              <a:t>about </a:t>
            </a:r>
            <a:br>
              <a:rPr lang="en-AU" sz="5500" spc="-150" dirty="0" smtClean="0">
                <a:latin typeface="+mj-lt"/>
              </a:rPr>
            </a:br>
            <a:r>
              <a:rPr lang="en-AU" sz="5500" spc="-150" dirty="0" smtClean="0">
                <a:latin typeface="+mj-lt"/>
              </a:rPr>
              <a:t>to </a:t>
            </a:r>
            <a:r>
              <a:rPr lang="en-AU" sz="5500" spc="-150" dirty="0">
                <a:latin typeface="+mj-lt"/>
              </a:rPr>
              <a:t>start </a:t>
            </a:r>
            <a:r>
              <a:rPr lang="en-AU" sz="5500" spc="-150" dirty="0" smtClean="0">
                <a:latin typeface="+mj-lt"/>
              </a:rPr>
              <a:t>– </a:t>
            </a:r>
            <a:br>
              <a:rPr lang="en-AU" sz="5500" spc="-150" dirty="0" smtClean="0">
                <a:latin typeface="+mj-lt"/>
              </a:rPr>
            </a:br>
            <a:r>
              <a:rPr lang="en-AU" sz="5500" spc="-150" dirty="0" smtClean="0">
                <a:latin typeface="+mj-lt"/>
              </a:rPr>
              <a:t>Get your rig </a:t>
            </a:r>
            <a:r>
              <a:rPr lang="en-AU" sz="5500" spc="-150" dirty="0">
                <a:latin typeface="+mj-lt"/>
              </a:rPr>
              <a:t>on!</a:t>
            </a:r>
          </a:p>
        </p:txBody>
      </p:sp>
    </p:spTree>
    <p:extLst>
      <p:ext uri="{BB962C8B-B14F-4D97-AF65-F5344CB8AC3E}">
        <p14:creationId xmlns:p14="http://schemas.microsoft.com/office/powerpoint/2010/main" val="401537881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Microsoft Azure Service Bus</a:t>
            </a:r>
            <a:endParaRPr lang="en-AU" dirty="0"/>
          </a:p>
        </p:txBody>
      </p:sp>
      <p:sp>
        <p:nvSpPr>
          <p:cNvPr id="4" name="Oval 3"/>
          <p:cNvSpPr/>
          <p:nvPr/>
        </p:nvSpPr>
        <p:spPr bwMode="auto">
          <a:xfrm rot="1714540">
            <a:off x="4606774" y="1886046"/>
            <a:ext cx="7815735" cy="7130135"/>
          </a:xfrm>
          <a:prstGeom prst="ellipse">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2" rIns="34282" bIns="68565"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5" name="Group 4"/>
          <p:cNvGrpSpPr/>
          <p:nvPr/>
        </p:nvGrpSpPr>
        <p:grpSpPr>
          <a:xfrm>
            <a:off x="7150930" y="3492948"/>
            <a:ext cx="1299619" cy="1221716"/>
            <a:chOff x="9601225" y="2671482"/>
            <a:chExt cx="1733071" cy="1628955"/>
          </a:xfrm>
        </p:grpSpPr>
        <p:sp>
          <p:nvSpPr>
            <p:cNvPr id="6" name="Rectangle 5"/>
            <p:cNvSpPr/>
            <p:nvPr/>
          </p:nvSpPr>
          <p:spPr bwMode="auto">
            <a:xfrm>
              <a:off x="9601225" y="2671482"/>
              <a:ext cx="1733071" cy="162895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r>
                <a:rPr lang="sv-SE" spc="-37" dirty="0">
                  <a:solidFill>
                    <a:schemeClr val="tx1"/>
                  </a:solidFill>
                  <a:latin typeface="Segoe UI" pitchFamily="34" charset="0"/>
                  <a:ea typeface="Segoe UI" pitchFamily="34" charset="0"/>
                  <a:cs typeface="Segoe UI" pitchFamily="34" charset="0"/>
                </a:rPr>
                <a:t>LOB System</a:t>
              </a:r>
              <a:endParaRPr lang="en-US" spc="-37" dirty="0" err="1">
                <a:solidFill>
                  <a:schemeClr val="tx1"/>
                </a:solidFill>
                <a:latin typeface="Segoe UI" pitchFamily="34" charset="0"/>
                <a:ea typeface="Segoe UI" pitchFamily="34" charset="0"/>
                <a:cs typeface="Segoe UI" pitchFamily="34" charset="0"/>
              </a:endParaRPr>
            </a:p>
          </p:txBody>
        </p:sp>
        <p:grpSp>
          <p:nvGrpSpPr>
            <p:cNvPr id="7" name="Group 6"/>
            <p:cNvGrpSpPr/>
            <p:nvPr/>
          </p:nvGrpSpPr>
          <p:grpSpPr>
            <a:xfrm>
              <a:off x="10016768" y="2816677"/>
              <a:ext cx="960877" cy="977085"/>
              <a:chOff x="10422529" y="1128635"/>
              <a:chExt cx="960877" cy="977085"/>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22530" y="1128635"/>
                <a:ext cx="467481" cy="470788"/>
              </a:xfrm>
              <a:prstGeom prst="rect">
                <a:avLst/>
              </a:prstGeom>
            </p:spPr>
          </p:pic>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15925" y="1128635"/>
                <a:ext cx="467481" cy="470788"/>
              </a:xfrm>
              <a:prstGeom prst="rect">
                <a:avLst/>
              </a:prstGeom>
            </p:spPr>
          </p:pic>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22529" y="1634932"/>
                <a:ext cx="467481" cy="470788"/>
              </a:xfrm>
              <a:prstGeom prst="rect">
                <a:avLst/>
              </a:prstGeom>
            </p:spPr>
          </p:pic>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15925" y="1634932"/>
                <a:ext cx="467481" cy="470788"/>
              </a:xfrm>
              <a:prstGeom prst="rect">
                <a:avLst/>
              </a:prstGeom>
            </p:spPr>
          </p:pic>
        </p:grpSp>
      </p:grpSp>
      <p:grpSp>
        <p:nvGrpSpPr>
          <p:cNvPr id="12" name="Group 11"/>
          <p:cNvGrpSpPr/>
          <p:nvPr/>
        </p:nvGrpSpPr>
        <p:grpSpPr>
          <a:xfrm>
            <a:off x="2626199" y="1543263"/>
            <a:ext cx="1997202" cy="1215360"/>
            <a:chOff x="3347222" y="1752884"/>
            <a:chExt cx="2663314" cy="1620479"/>
          </a:xfrm>
        </p:grpSpPr>
        <p:sp>
          <p:nvSpPr>
            <p:cNvPr id="13" name="Freeform 320"/>
            <p:cNvSpPr>
              <a:spLocks/>
            </p:cNvSpPr>
            <p:nvPr/>
          </p:nvSpPr>
          <p:spPr bwMode="auto">
            <a:xfrm>
              <a:off x="3479069" y="2388810"/>
              <a:ext cx="2209099" cy="984553"/>
            </a:xfrm>
            <a:custGeom>
              <a:avLst/>
              <a:gdLst>
                <a:gd name="T0" fmla="*/ 743 w 959"/>
                <a:gd name="T1" fmla="*/ 528 h 534"/>
                <a:gd name="T2" fmla="*/ 607 w 959"/>
                <a:gd name="T3" fmla="*/ 531 h 534"/>
                <a:gd name="T4" fmla="*/ 187 w 959"/>
                <a:gd name="T5" fmla="*/ 531 h 534"/>
                <a:gd name="T6" fmla="*/ 121 w 959"/>
                <a:gd name="T7" fmla="*/ 526 h 534"/>
                <a:gd name="T8" fmla="*/ 13 w 959"/>
                <a:gd name="T9" fmla="*/ 419 h 534"/>
                <a:gd name="T10" fmla="*/ 23 w 959"/>
                <a:gd name="T11" fmla="*/ 297 h 534"/>
                <a:gd name="T12" fmla="*/ 96 w 959"/>
                <a:gd name="T13" fmla="*/ 227 h 534"/>
                <a:gd name="T14" fmla="*/ 212 w 959"/>
                <a:gd name="T15" fmla="*/ 224 h 534"/>
                <a:gd name="T16" fmla="*/ 320 w 959"/>
                <a:gd name="T17" fmla="*/ 123 h 534"/>
                <a:gd name="T18" fmla="*/ 487 w 959"/>
                <a:gd name="T19" fmla="*/ 133 h 534"/>
                <a:gd name="T20" fmla="*/ 687 w 959"/>
                <a:gd name="T21" fmla="*/ 3 h 534"/>
                <a:gd name="T22" fmla="*/ 805 w 959"/>
                <a:gd name="T23" fmla="*/ 26 h 534"/>
                <a:gd name="T24" fmla="*/ 940 w 959"/>
                <a:gd name="T25" fmla="*/ 178 h 534"/>
                <a:gd name="T26" fmla="*/ 952 w 959"/>
                <a:gd name="T27" fmla="*/ 307 h 534"/>
                <a:gd name="T28" fmla="*/ 843 w 959"/>
                <a:gd name="T29" fmla="*/ 486 h 534"/>
                <a:gd name="T30" fmla="*/ 743 w 959"/>
                <a:gd name="T31" fmla="*/ 528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9" h="534">
                  <a:moveTo>
                    <a:pt x="743" y="528"/>
                  </a:moveTo>
                  <a:cubicBezTo>
                    <a:pt x="703" y="534"/>
                    <a:pt x="657" y="531"/>
                    <a:pt x="607" y="531"/>
                  </a:cubicBezTo>
                  <a:cubicBezTo>
                    <a:pt x="468" y="531"/>
                    <a:pt x="327" y="531"/>
                    <a:pt x="187" y="531"/>
                  </a:cubicBezTo>
                  <a:cubicBezTo>
                    <a:pt x="162" y="531"/>
                    <a:pt x="140" y="531"/>
                    <a:pt x="121" y="526"/>
                  </a:cubicBezTo>
                  <a:cubicBezTo>
                    <a:pt x="68" y="513"/>
                    <a:pt x="29" y="473"/>
                    <a:pt x="13" y="419"/>
                  </a:cubicBezTo>
                  <a:cubicBezTo>
                    <a:pt x="0" y="377"/>
                    <a:pt x="7" y="330"/>
                    <a:pt x="23" y="297"/>
                  </a:cubicBezTo>
                  <a:cubicBezTo>
                    <a:pt x="38" y="268"/>
                    <a:pt x="64" y="241"/>
                    <a:pt x="96" y="227"/>
                  </a:cubicBezTo>
                  <a:cubicBezTo>
                    <a:pt x="126" y="213"/>
                    <a:pt x="174" y="207"/>
                    <a:pt x="212" y="224"/>
                  </a:cubicBezTo>
                  <a:cubicBezTo>
                    <a:pt x="236" y="179"/>
                    <a:pt x="271" y="143"/>
                    <a:pt x="320" y="123"/>
                  </a:cubicBezTo>
                  <a:cubicBezTo>
                    <a:pt x="371" y="101"/>
                    <a:pt x="445" y="105"/>
                    <a:pt x="487" y="133"/>
                  </a:cubicBezTo>
                  <a:cubicBezTo>
                    <a:pt x="528" y="66"/>
                    <a:pt x="590" y="10"/>
                    <a:pt x="687" y="3"/>
                  </a:cubicBezTo>
                  <a:cubicBezTo>
                    <a:pt x="734" y="0"/>
                    <a:pt x="772" y="10"/>
                    <a:pt x="805" y="26"/>
                  </a:cubicBezTo>
                  <a:cubicBezTo>
                    <a:pt x="868" y="55"/>
                    <a:pt x="917" y="106"/>
                    <a:pt x="940" y="178"/>
                  </a:cubicBezTo>
                  <a:cubicBezTo>
                    <a:pt x="952" y="213"/>
                    <a:pt x="959" y="259"/>
                    <a:pt x="952" y="307"/>
                  </a:cubicBezTo>
                  <a:cubicBezTo>
                    <a:pt x="941" y="389"/>
                    <a:pt x="897" y="448"/>
                    <a:pt x="843" y="486"/>
                  </a:cubicBezTo>
                  <a:cubicBezTo>
                    <a:pt x="815" y="505"/>
                    <a:pt x="782" y="521"/>
                    <a:pt x="743" y="528"/>
                  </a:cubicBezTo>
                  <a:close/>
                </a:path>
              </a:pathLst>
            </a:custGeom>
            <a:solidFill>
              <a:srgbClr val="F2F0EB"/>
            </a:solidFill>
            <a:ln w="9525" cap="flat" cmpd="sng" algn="ctr">
              <a:noFill/>
              <a:prstDash val="solid"/>
              <a:headEnd type="none" w="med" len="med"/>
              <a:tailEnd type="none" w="med" len="med"/>
            </a:ln>
            <a:effectLst/>
            <a:extLst/>
          </p:spPr>
          <p:txBody>
            <a:bodyPr vert="horz" wrap="square" lIns="85369" tIns="0" rIns="85369" bIns="42684" numCol="1" rtlCol="0" anchor="ctr" anchorCtr="0" compatLnSpc="1">
              <a:prstTxWarp prst="textNoShape">
                <a:avLst/>
              </a:prstTxWarp>
            </a:bodyPr>
            <a:lstStyle/>
            <a:p>
              <a:pPr defTabSz="627489" fontAlgn="base">
                <a:spcBef>
                  <a:spcPct val="0"/>
                </a:spcBef>
                <a:spcAft>
                  <a:spcPct val="0"/>
                </a:spcAft>
                <a:defRPr/>
              </a:pPr>
              <a:endParaRPr lang="en-US" sz="800" b="1" kern="0" dirty="0">
                <a:solidFill>
                  <a:srgbClr val="0072C6"/>
                </a:solidFill>
                <a:latin typeface="Segoe" pitchFamily="34" charset="0"/>
              </a:endParaRPr>
            </a:p>
            <a:p>
              <a:pPr defTabSz="627489" fontAlgn="base">
                <a:spcBef>
                  <a:spcPct val="0"/>
                </a:spcBef>
                <a:spcAft>
                  <a:spcPct val="0"/>
                </a:spcAft>
                <a:defRPr/>
              </a:pPr>
              <a:r>
                <a:rPr lang="en-US" sz="800" b="1" kern="0" dirty="0">
                  <a:solidFill>
                    <a:srgbClr val="0072C6"/>
                  </a:solidFill>
                  <a:latin typeface="Segoe" pitchFamily="34" charset="0"/>
                </a:rPr>
                <a:t>       </a:t>
              </a:r>
            </a:p>
          </p:txBody>
        </p:sp>
        <p:grpSp>
          <p:nvGrpSpPr>
            <p:cNvPr id="14" name="Group 13"/>
            <p:cNvGrpSpPr/>
            <p:nvPr/>
          </p:nvGrpSpPr>
          <p:grpSpPr>
            <a:xfrm>
              <a:off x="3347222" y="1752884"/>
              <a:ext cx="2663314" cy="560549"/>
              <a:chOff x="4761964" y="4020162"/>
              <a:chExt cx="2663314" cy="560549"/>
            </a:xfrm>
          </p:grpSpPr>
          <p:pic>
            <p:nvPicPr>
              <p:cNvPr id="15" name="Picture 2"/>
              <p:cNvPicPr>
                <a:picLocks noChangeAspect="1" noChangeArrowheads="1"/>
              </p:cNvPicPr>
              <p:nvPr/>
            </p:nvPicPr>
            <p:blipFill>
              <a:blip r:embed="rId3" cstate="print">
                <a:biLevel thresh="50000"/>
                <a:extLst>
                  <a:ext uri="{28A0092B-C50C-407E-A947-70E740481C1C}">
                    <a14:useLocalDpi xmlns:a14="http://schemas.microsoft.com/office/drawing/2010/main" val="0"/>
                  </a:ext>
                </a:extLst>
              </a:blip>
              <a:srcRect/>
              <a:stretch>
                <a:fillRect/>
              </a:stretch>
            </p:blipFill>
            <p:spPr bwMode="auto">
              <a:xfrm>
                <a:off x="4761964" y="4020162"/>
                <a:ext cx="2663314" cy="560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5"/>
              <p:cNvSpPr/>
              <p:nvPr/>
            </p:nvSpPr>
            <p:spPr bwMode="auto">
              <a:xfrm>
                <a:off x="6471920" y="4131163"/>
                <a:ext cx="828040" cy="44954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7" name="TextBox 16"/>
              <p:cNvSpPr txBox="1"/>
              <p:nvPr/>
            </p:nvSpPr>
            <p:spPr>
              <a:xfrm>
                <a:off x="6487439" y="4142737"/>
                <a:ext cx="693716" cy="329642"/>
              </a:xfrm>
              <a:prstGeom prst="rect">
                <a:avLst/>
              </a:prstGeom>
              <a:noFill/>
            </p:spPr>
            <p:txBody>
              <a:bodyPr wrap="none" lIns="0" tIns="0" rIns="0" bIns="0" rtlCol="0">
                <a:spAutoFit/>
              </a:bodyPr>
              <a:lstStyle/>
              <a:p>
                <a:r>
                  <a:rPr lang="sv-SE" sz="1600" dirty="0">
                    <a:gradFill>
                      <a:gsLst>
                        <a:gs pos="0">
                          <a:schemeClr val="tx1"/>
                        </a:gs>
                        <a:gs pos="86000">
                          <a:schemeClr val="tx1"/>
                        </a:gs>
                      </a:gsLst>
                      <a:lin ang="5400000" scaled="0"/>
                    </a:gradFill>
                    <a:latin typeface="Segoe UI" panose="020B0502040204020203" pitchFamily="34" charset="0"/>
                    <a:cs typeface="Segoe UI" panose="020B0502040204020203" pitchFamily="34" charset="0"/>
                  </a:rPr>
                  <a:t>Azure</a:t>
                </a:r>
                <a:endParaRPr lang="en-US" sz="1600" dirty="0" err="1">
                  <a:gradFill>
                    <a:gsLst>
                      <a:gs pos="0">
                        <a:schemeClr val="tx1"/>
                      </a:gs>
                      <a:gs pos="86000">
                        <a:schemeClr val="tx1"/>
                      </a:gs>
                    </a:gsLst>
                    <a:lin ang="5400000" scaled="0"/>
                  </a:gradFill>
                  <a:latin typeface="Segoe UI" panose="020B0502040204020203" pitchFamily="34" charset="0"/>
                  <a:cs typeface="Segoe UI" panose="020B0502040204020203" pitchFamily="34" charset="0"/>
                </a:endParaRPr>
              </a:p>
            </p:txBody>
          </p:sp>
        </p:grpSp>
      </p:grpSp>
      <p:cxnSp>
        <p:nvCxnSpPr>
          <p:cNvPr id="18" name="Curved Connector 17"/>
          <p:cNvCxnSpPr>
            <a:endCxn id="30" idx="2"/>
          </p:cNvCxnSpPr>
          <p:nvPr/>
        </p:nvCxnSpPr>
        <p:spPr>
          <a:xfrm rot="5400000" flipH="1" flipV="1">
            <a:off x="2339685" y="2501871"/>
            <a:ext cx="1172922" cy="1100851"/>
          </a:xfrm>
          <a:prstGeom prst="curvedConnector2">
            <a:avLst/>
          </a:prstGeom>
          <a:noFill/>
          <a:ln w="28575" cap="flat" cmpd="sng" algn="ctr">
            <a:solidFill>
              <a:srgbClr val="0BD0D9"/>
            </a:solidFill>
            <a:prstDash val="sysDash"/>
            <a:tailEnd type="arrow"/>
          </a:ln>
          <a:effectLst/>
        </p:spPr>
      </p:cxnSp>
      <p:sp>
        <p:nvSpPr>
          <p:cNvPr id="19" name="Rounded Rectangle 18"/>
          <p:cNvSpPr/>
          <p:nvPr/>
        </p:nvSpPr>
        <p:spPr>
          <a:xfrm>
            <a:off x="5680204" y="3799385"/>
            <a:ext cx="889435" cy="449683"/>
          </a:xfrm>
          <a:prstGeom prst="roundRect">
            <a:avLst>
              <a:gd name="adj" fmla="val 0"/>
            </a:avLst>
          </a:prstGeom>
          <a:solidFill>
            <a:srgbClr val="00BCF2"/>
          </a:solidFill>
          <a:ln w="25400" cap="flat" cmpd="sng" algn="ctr">
            <a:solidFill>
              <a:schemeClr val="tx1"/>
            </a:solidFill>
            <a:prstDash val="solid"/>
          </a:ln>
          <a:effectLst/>
        </p:spPr>
        <p:txBody>
          <a:bodyPr lIns="57056" tIns="28523" rIns="57056" bIns="28523" rtlCol="0" anchor="ctr"/>
          <a:lstStyle/>
          <a:p>
            <a:pPr algn="ctr" defTabSz="684728">
              <a:defRPr/>
            </a:pPr>
            <a:endParaRPr lang="en-US" kern="0" dirty="0">
              <a:solidFill>
                <a:prstClr val="white"/>
              </a:solidFill>
              <a:latin typeface="Segoe UI"/>
            </a:endParaRPr>
          </a:p>
        </p:txBody>
      </p:sp>
      <p:grpSp>
        <p:nvGrpSpPr>
          <p:cNvPr id="20" name="Group 19"/>
          <p:cNvGrpSpPr/>
          <p:nvPr/>
        </p:nvGrpSpPr>
        <p:grpSpPr>
          <a:xfrm>
            <a:off x="5371021" y="3930400"/>
            <a:ext cx="314908" cy="180020"/>
            <a:chOff x="1187624" y="1772816"/>
            <a:chExt cx="504056" cy="288032"/>
          </a:xfrm>
          <a:solidFill>
            <a:srgbClr val="00BCF2"/>
          </a:solidFill>
        </p:grpSpPr>
        <p:sp>
          <p:nvSpPr>
            <p:cNvPr id="21" name="Oval 20"/>
            <p:cNvSpPr/>
            <p:nvPr/>
          </p:nvSpPr>
          <p:spPr>
            <a:xfrm>
              <a:off x="1187624" y="1772816"/>
              <a:ext cx="288032" cy="288032"/>
            </a:xfrm>
            <a:prstGeom prst="ellipse">
              <a:avLst/>
            </a:prstGeom>
            <a:grpFill/>
            <a:ln w="25400" cap="flat" cmpd="sng" algn="ctr">
              <a:solidFill>
                <a:schemeClr val="tx1"/>
              </a:solidFill>
              <a:prstDash val="solid"/>
            </a:ln>
            <a:effectLst/>
          </p:spPr>
          <p:txBody>
            <a:bodyPr rtlCol="0" anchor="ctr"/>
            <a:lstStyle/>
            <a:p>
              <a:pPr algn="ctr" defTabSz="684728">
                <a:defRPr/>
              </a:pPr>
              <a:endParaRPr lang="en-US" kern="0">
                <a:solidFill>
                  <a:prstClr val="white"/>
                </a:solidFill>
                <a:latin typeface="Segoe UI"/>
              </a:endParaRPr>
            </a:p>
          </p:txBody>
        </p:sp>
        <p:cxnSp>
          <p:nvCxnSpPr>
            <p:cNvPr id="22" name="Straight Connector 21"/>
            <p:cNvCxnSpPr/>
            <p:nvPr/>
          </p:nvCxnSpPr>
          <p:spPr>
            <a:xfrm>
              <a:off x="1475656" y="1916832"/>
              <a:ext cx="216024" cy="0"/>
            </a:xfrm>
            <a:prstGeom prst="line">
              <a:avLst/>
            </a:prstGeom>
            <a:grpFill/>
            <a:ln w="38100" cap="flat" cmpd="sng" algn="ctr">
              <a:solidFill>
                <a:schemeClr val="tx1"/>
              </a:solidFill>
              <a:prstDash val="solid"/>
            </a:ln>
            <a:effectLst/>
          </p:spPr>
        </p:cxnSp>
      </p:grpSp>
      <p:cxnSp>
        <p:nvCxnSpPr>
          <p:cNvPr id="23" name="Straight Arrow Connector 22"/>
          <p:cNvCxnSpPr>
            <a:stCxn id="21" idx="1"/>
          </p:cNvCxnSpPr>
          <p:nvPr/>
        </p:nvCxnSpPr>
        <p:spPr>
          <a:xfrm flipH="1" flipV="1">
            <a:off x="3841473" y="2433495"/>
            <a:ext cx="1555907" cy="1523274"/>
          </a:xfrm>
          <a:prstGeom prst="straightConnector1">
            <a:avLst/>
          </a:prstGeom>
          <a:noFill/>
          <a:ln w="38100" cap="flat" cmpd="sng" algn="ctr">
            <a:solidFill>
              <a:srgbClr val="16A5D9">
                <a:shade val="95000"/>
                <a:satMod val="105000"/>
              </a:srgbClr>
            </a:solidFill>
            <a:prstDash val="solid"/>
            <a:tailEnd type="arrow"/>
          </a:ln>
          <a:effectLst/>
        </p:spPr>
      </p:cxnSp>
      <p:cxnSp>
        <p:nvCxnSpPr>
          <p:cNvPr id="24" name="Straight Arrow Connector 23"/>
          <p:cNvCxnSpPr/>
          <p:nvPr/>
        </p:nvCxnSpPr>
        <p:spPr>
          <a:xfrm flipH="1" flipV="1">
            <a:off x="3820307" y="2528745"/>
            <a:ext cx="1555907" cy="1523274"/>
          </a:xfrm>
          <a:prstGeom prst="straightConnector1">
            <a:avLst/>
          </a:prstGeom>
          <a:noFill/>
          <a:ln w="38100" cap="flat" cmpd="sng" algn="ctr">
            <a:solidFill>
              <a:srgbClr val="0BD0D9"/>
            </a:solidFill>
            <a:prstDash val="sysDash"/>
            <a:headEnd type="arrow" w="med" len="med"/>
            <a:tailEnd type="none" w="med" len="med"/>
          </a:ln>
          <a:effectLst/>
        </p:spPr>
      </p:cxnSp>
      <p:sp>
        <p:nvSpPr>
          <p:cNvPr id="25" name="Can 24"/>
          <p:cNvSpPr/>
          <p:nvPr/>
        </p:nvSpPr>
        <p:spPr>
          <a:xfrm rot="18887395">
            <a:off x="4492235" y="2547718"/>
            <a:ext cx="394558" cy="1550913"/>
          </a:xfrm>
          <a:prstGeom prst="can">
            <a:avLst/>
          </a:prstGeom>
          <a:solidFill>
            <a:srgbClr val="16A5D9">
              <a:alpha val="49000"/>
            </a:srgbClr>
          </a:solidFill>
          <a:ln w="19050" cap="flat" cmpd="sng" algn="ctr">
            <a:solidFill>
              <a:schemeClr val="tx1"/>
            </a:solidFill>
            <a:prstDash val="solid"/>
          </a:ln>
          <a:effectLst/>
        </p:spPr>
        <p:txBody>
          <a:bodyPr lIns="57056" tIns="28523" rIns="57056" bIns="28523" rtlCol="0" anchor="ctr"/>
          <a:lstStyle/>
          <a:p>
            <a:pPr algn="ctr" defTabSz="684728">
              <a:defRPr/>
            </a:pPr>
            <a:endParaRPr lang="en-US" kern="0">
              <a:solidFill>
                <a:prstClr val="white"/>
              </a:solidFill>
              <a:latin typeface="Segoe UI"/>
            </a:endParaRPr>
          </a:p>
        </p:txBody>
      </p:sp>
      <p:cxnSp>
        <p:nvCxnSpPr>
          <p:cNvPr id="26" name="Curved Connector 25"/>
          <p:cNvCxnSpPr/>
          <p:nvPr/>
        </p:nvCxnSpPr>
        <p:spPr>
          <a:xfrm rot="5400000" flipH="1" flipV="1">
            <a:off x="2407951" y="2538515"/>
            <a:ext cx="1172922" cy="1100851"/>
          </a:xfrm>
          <a:prstGeom prst="curvedConnector2">
            <a:avLst/>
          </a:prstGeom>
          <a:noFill/>
          <a:ln w="28575" cap="flat" cmpd="sng" algn="ctr">
            <a:solidFill>
              <a:srgbClr val="AFFAFA"/>
            </a:solidFill>
            <a:prstDash val="sysDash"/>
            <a:headEnd type="arrow" w="med" len="med"/>
            <a:tailEnd type="none" w="med" len="med"/>
          </a:ln>
          <a:effectLst/>
        </p:spPr>
      </p:cxnSp>
      <p:grpSp>
        <p:nvGrpSpPr>
          <p:cNvPr id="27" name="Group 26"/>
          <p:cNvGrpSpPr/>
          <p:nvPr/>
        </p:nvGrpSpPr>
        <p:grpSpPr>
          <a:xfrm>
            <a:off x="3476571" y="2375825"/>
            <a:ext cx="314908" cy="180020"/>
            <a:chOff x="3059832" y="2248279"/>
            <a:chExt cx="504056" cy="288032"/>
          </a:xfrm>
          <a:solidFill>
            <a:srgbClr val="71B1D1"/>
          </a:solidFill>
        </p:grpSpPr>
        <p:grpSp>
          <p:nvGrpSpPr>
            <p:cNvPr id="28" name="Group 27"/>
            <p:cNvGrpSpPr/>
            <p:nvPr/>
          </p:nvGrpSpPr>
          <p:grpSpPr>
            <a:xfrm>
              <a:off x="3059832" y="2248279"/>
              <a:ext cx="504056" cy="288032"/>
              <a:chOff x="1187624" y="1772816"/>
              <a:chExt cx="504056" cy="288032"/>
            </a:xfrm>
            <a:grpFill/>
          </p:grpSpPr>
          <p:sp>
            <p:nvSpPr>
              <p:cNvPr id="30" name="Oval 29"/>
              <p:cNvSpPr/>
              <p:nvPr/>
            </p:nvSpPr>
            <p:spPr>
              <a:xfrm>
                <a:off x="1187624" y="1772816"/>
                <a:ext cx="288032" cy="288032"/>
              </a:xfrm>
              <a:prstGeom prst="ellipse">
                <a:avLst/>
              </a:prstGeom>
              <a:grpFill/>
              <a:ln w="25400" cap="flat" cmpd="sng" algn="ctr">
                <a:solidFill>
                  <a:srgbClr val="71B1D1"/>
                </a:solidFill>
                <a:prstDash val="solid"/>
              </a:ln>
              <a:effectLst/>
            </p:spPr>
            <p:txBody>
              <a:bodyPr rtlCol="0" anchor="ctr"/>
              <a:lstStyle/>
              <a:p>
                <a:pPr algn="ctr" defTabSz="684728">
                  <a:defRPr/>
                </a:pPr>
                <a:endParaRPr lang="en-US" kern="0">
                  <a:solidFill>
                    <a:prstClr val="white"/>
                  </a:solidFill>
                  <a:latin typeface="Segoe UI"/>
                </a:endParaRPr>
              </a:p>
            </p:txBody>
          </p:sp>
          <p:cxnSp>
            <p:nvCxnSpPr>
              <p:cNvPr id="31" name="Straight Connector 30"/>
              <p:cNvCxnSpPr/>
              <p:nvPr/>
            </p:nvCxnSpPr>
            <p:spPr>
              <a:xfrm>
                <a:off x="1475656" y="1916832"/>
                <a:ext cx="216024" cy="0"/>
              </a:xfrm>
              <a:prstGeom prst="line">
                <a:avLst/>
              </a:prstGeom>
              <a:grpFill/>
              <a:ln w="38100" cap="flat" cmpd="sng" algn="ctr">
                <a:solidFill>
                  <a:srgbClr val="71B1D1"/>
                </a:solidFill>
                <a:prstDash val="solid"/>
              </a:ln>
              <a:effectLst/>
            </p:spPr>
          </p:cxnSp>
        </p:grpSp>
        <p:cxnSp>
          <p:nvCxnSpPr>
            <p:cNvPr id="29" name="Straight Connector 28"/>
            <p:cNvCxnSpPr/>
            <p:nvPr/>
          </p:nvCxnSpPr>
          <p:spPr>
            <a:xfrm>
              <a:off x="3563144" y="2292209"/>
              <a:ext cx="0" cy="191020"/>
            </a:xfrm>
            <a:prstGeom prst="line">
              <a:avLst/>
            </a:prstGeom>
            <a:grpFill/>
            <a:ln w="28575" cap="flat" cmpd="sng" algn="ctr">
              <a:solidFill>
                <a:srgbClr val="71B1D1"/>
              </a:solidFill>
              <a:prstDash val="solid"/>
            </a:ln>
            <a:effectLst/>
          </p:spPr>
        </p:cxnSp>
      </p:grpSp>
      <p:cxnSp>
        <p:nvCxnSpPr>
          <p:cNvPr id="32" name="Straight Arrow Connector 31"/>
          <p:cNvCxnSpPr/>
          <p:nvPr/>
        </p:nvCxnSpPr>
        <p:spPr>
          <a:xfrm>
            <a:off x="3802258" y="2598893"/>
            <a:ext cx="1449766" cy="1415381"/>
          </a:xfrm>
          <a:prstGeom prst="straightConnector1">
            <a:avLst/>
          </a:prstGeom>
          <a:noFill/>
          <a:ln w="38100" cap="flat" cmpd="sng" algn="ctr">
            <a:solidFill>
              <a:srgbClr val="AFFAFA"/>
            </a:solidFill>
            <a:prstDash val="sysDash"/>
            <a:headEnd type="arrow" w="med" len="med"/>
            <a:tailEnd type="none" w="med" len="med"/>
          </a:ln>
          <a:effectLst/>
        </p:spPr>
      </p:cxnSp>
      <p:cxnSp>
        <p:nvCxnSpPr>
          <p:cNvPr id="33" name="Straight Arrow Connector 32"/>
          <p:cNvCxnSpPr/>
          <p:nvPr/>
        </p:nvCxnSpPr>
        <p:spPr>
          <a:xfrm>
            <a:off x="6671806" y="4009577"/>
            <a:ext cx="670907" cy="0"/>
          </a:xfrm>
          <a:prstGeom prst="straightConnector1">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4" name="Line Callout 2 (Accent Bar) 33"/>
          <p:cNvSpPr/>
          <p:nvPr/>
        </p:nvSpPr>
        <p:spPr bwMode="auto">
          <a:xfrm>
            <a:off x="6028952" y="3102355"/>
            <a:ext cx="1137406" cy="404271"/>
          </a:xfrm>
          <a:prstGeom prst="accentCallout2">
            <a:avLst>
              <a:gd name="adj1" fmla="val 18750"/>
              <a:gd name="adj2" fmla="val -8333"/>
              <a:gd name="adj3" fmla="val 18750"/>
              <a:gd name="adj4" fmla="val -16667"/>
              <a:gd name="adj5" fmla="val 166328"/>
              <a:gd name="adj6" fmla="val -47247"/>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2" rIns="34282" bIns="68565" numCol="1" spcCol="0" rtlCol="0" fromWordArt="0" anchor="b" anchorCtr="0" forceAA="0" compatLnSpc="1">
            <a:prstTxWarp prst="textNoShape">
              <a:avLst/>
            </a:prstTxWarp>
            <a:noAutofit/>
          </a:bodyPr>
          <a:lstStyle/>
          <a:p>
            <a:pPr algn="ctr" defTabSz="685420" fontAlgn="base">
              <a:spcBef>
                <a:spcPct val="0"/>
              </a:spcBef>
              <a:spcAft>
                <a:spcPct val="0"/>
              </a:spcAft>
            </a:pPr>
            <a:r>
              <a:rPr lang="sv-SE" spc="-37" dirty="0" err="1">
                <a:gradFill>
                  <a:gsLst>
                    <a:gs pos="0">
                      <a:srgbClr val="FFFFFF"/>
                    </a:gs>
                    <a:gs pos="100000">
                      <a:srgbClr val="FFFFFF"/>
                    </a:gs>
                  </a:gsLst>
                  <a:lin ang="5400000" scaled="0"/>
                </a:gradFill>
                <a:latin typeface="Segoe UI" pitchFamily="34" charset="0"/>
                <a:ea typeface="Segoe UI" pitchFamily="34" charset="0"/>
                <a:cs typeface="Segoe UI" pitchFamily="34" charset="0"/>
              </a:rPr>
              <a:t>Relay</a:t>
            </a:r>
            <a:r>
              <a:rPr lang="sv-SE" spc="-37" dirty="0">
                <a:gradFill>
                  <a:gsLst>
                    <a:gs pos="0">
                      <a:srgbClr val="FFFFFF"/>
                    </a:gs>
                    <a:gs pos="100000">
                      <a:srgbClr val="FFFFFF"/>
                    </a:gs>
                  </a:gsLst>
                  <a:lin ang="5400000" scaled="0"/>
                </a:gradFill>
                <a:latin typeface="Segoe UI" pitchFamily="34" charset="0"/>
                <a:ea typeface="Segoe UI" pitchFamily="34" charset="0"/>
                <a:cs typeface="Segoe UI" pitchFamily="34" charset="0"/>
              </a:rPr>
              <a:t> </a:t>
            </a:r>
            <a:r>
              <a:rPr lang="sv-SE" spc="-37" dirty="0" err="1">
                <a:gradFill>
                  <a:gsLst>
                    <a:gs pos="0">
                      <a:srgbClr val="FFFFFF"/>
                    </a:gs>
                    <a:gs pos="100000">
                      <a:srgbClr val="FFFFFF"/>
                    </a:gs>
                  </a:gsLst>
                  <a:lin ang="5400000" scaled="0"/>
                </a:gradFill>
                <a:latin typeface="Segoe UI" pitchFamily="34" charset="0"/>
                <a:ea typeface="Segoe UI" pitchFamily="34" charset="0"/>
                <a:cs typeface="Segoe UI" pitchFamily="34" charset="0"/>
              </a:rPr>
              <a:t>Binding</a:t>
            </a: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35" name="Group 34"/>
          <p:cNvGrpSpPr/>
          <p:nvPr/>
        </p:nvGrpSpPr>
        <p:grpSpPr>
          <a:xfrm>
            <a:off x="5887833" y="3838974"/>
            <a:ext cx="445969" cy="362868"/>
            <a:chOff x="5491248" y="2734803"/>
            <a:chExt cx="1970260" cy="1602896"/>
          </a:xfrm>
        </p:grpSpPr>
        <p:sp>
          <p:nvSpPr>
            <p:cNvPr id="36" name="Freeform 35"/>
            <p:cNvSpPr>
              <a:spLocks noEditPoints="1"/>
            </p:cNvSpPr>
            <p:nvPr/>
          </p:nvSpPr>
          <p:spPr bwMode="black">
            <a:xfrm>
              <a:off x="5491248" y="2891133"/>
              <a:ext cx="1438604" cy="144656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17" tIns="47558" rIns="95117" bIns="4755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99261"/>
              <a:endParaRPr lang="en-US" sz="1200">
                <a:solidFill>
                  <a:srgbClr val="FFFFFF"/>
                </a:solidFill>
              </a:endParaRPr>
            </a:p>
          </p:txBody>
        </p:sp>
        <p:sp>
          <p:nvSpPr>
            <p:cNvPr id="37" name="Freeform 36"/>
            <p:cNvSpPr>
              <a:spLocks noEditPoints="1"/>
            </p:cNvSpPr>
            <p:nvPr/>
          </p:nvSpPr>
          <p:spPr bwMode="black">
            <a:xfrm>
              <a:off x="6731781" y="2734803"/>
              <a:ext cx="729727" cy="785815"/>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17" tIns="47558" rIns="95117" bIns="4755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99261"/>
              <a:endParaRPr lang="en-US" sz="1200">
                <a:solidFill>
                  <a:srgbClr val="FFFFFF"/>
                </a:solidFill>
              </a:endParaRPr>
            </a:p>
          </p:txBody>
        </p:sp>
      </p:grpSp>
      <p:grpSp>
        <p:nvGrpSpPr>
          <p:cNvPr id="38" name="Group 37"/>
          <p:cNvGrpSpPr/>
          <p:nvPr/>
        </p:nvGrpSpPr>
        <p:grpSpPr>
          <a:xfrm>
            <a:off x="2102387" y="3778211"/>
            <a:ext cx="656518" cy="647974"/>
            <a:chOff x="1216063" y="3302328"/>
            <a:chExt cx="875481" cy="863965"/>
          </a:xfrm>
        </p:grpSpPr>
        <p:grpSp>
          <p:nvGrpSpPr>
            <p:cNvPr id="39" name="Group 38"/>
            <p:cNvGrpSpPr/>
            <p:nvPr/>
          </p:nvGrpSpPr>
          <p:grpSpPr>
            <a:xfrm>
              <a:off x="1216063" y="3302328"/>
              <a:ext cx="267239" cy="406042"/>
              <a:chOff x="9707868" y="5386947"/>
              <a:chExt cx="363464" cy="552246"/>
            </a:xfrm>
          </p:grpSpPr>
          <p:sp>
            <p:nvSpPr>
              <p:cNvPr id="59" name="Freeform 107"/>
              <p:cNvSpPr>
                <a:spLocks noEditPoints="1"/>
              </p:cNvSpPr>
              <p:nvPr/>
            </p:nvSpPr>
            <p:spPr bwMode="auto">
              <a:xfrm rot="5400000">
                <a:off x="9614027" y="5481888"/>
                <a:ext cx="552246" cy="362364"/>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pic>
            <p:nvPicPr>
              <p:cNvPr id="60" name="Picture 59"/>
              <p:cNvPicPr>
                <a:picLocks noChangeAspect="1" noChangeArrowheads="1"/>
              </p:cNvPicPr>
              <p:nvPr/>
            </p:nvPicPr>
            <p:blipFill rotWithShape="1">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9707868" y="5466539"/>
                <a:ext cx="309405" cy="3944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Group 39"/>
            <p:cNvGrpSpPr/>
            <p:nvPr/>
          </p:nvGrpSpPr>
          <p:grpSpPr>
            <a:xfrm>
              <a:off x="1529739" y="3302331"/>
              <a:ext cx="263180" cy="406041"/>
              <a:chOff x="10261489" y="5386951"/>
              <a:chExt cx="357943" cy="552244"/>
            </a:xfrm>
          </p:grpSpPr>
          <p:sp>
            <p:nvSpPr>
              <p:cNvPr id="57" name="Freeform 107"/>
              <p:cNvSpPr>
                <a:spLocks noEditPoints="1"/>
              </p:cNvSpPr>
              <p:nvPr/>
            </p:nvSpPr>
            <p:spPr bwMode="auto">
              <a:xfrm rot="5400000">
                <a:off x="10164339" y="5484101"/>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pic>
            <p:nvPicPr>
              <p:cNvPr id="58" name="Picture 6" descr="http://www.kizel.com/http:/www.kizel.com/wp-content/img/2010/03/Apple-Logo.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356561" y="5552817"/>
                <a:ext cx="167799" cy="1845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Group 40"/>
            <p:cNvGrpSpPr/>
            <p:nvPr/>
          </p:nvGrpSpPr>
          <p:grpSpPr>
            <a:xfrm>
              <a:off x="1828364" y="3302332"/>
              <a:ext cx="263180" cy="406041"/>
              <a:chOff x="10693040" y="5386952"/>
              <a:chExt cx="357943" cy="552244"/>
            </a:xfrm>
          </p:grpSpPr>
          <p:pic>
            <p:nvPicPr>
              <p:cNvPr id="55" name="Picture 3" descr="F:\MyPhotos\Logos\Android_B_withBug_060311.png"/>
              <p:cNvPicPr>
                <a:picLocks noChangeAspect="1" noChangeArrowheads="1"/>
              </p:cNvPicPr>
              <p:nvPr/>
            </p:nvPicPr>
            <p:blipFill rotWithShape="1">
              <a:blip r:embed="rId8" cstate="screen">
                <a:biLevel thresh="50000"/>
                <a:extLst>
                  <a:ext uri="{28A0092B-C50C-407E-A947-70E740481C1C}">
                    <a14:useLocalDpi xmlns:a14="http://schemas.microsoft.com/office/drawing/2010/main"/>
                  </a:ext>
                </a:extLst>
              </a:blip>
              <a:srcRect/>
              <a:stretch/>
            </p:blipFill>
            <p:spPr bwMode="auto">
              <a:xfrm>
                <a:off x="10792136" y="5564981"/>
                <a:ext cx="159750" cy="176809"/>
              </a:xfrm>
              <a:prstGeom prst="rect">
                <a:avLst/>
              </a:prstGeom>
              <a:noFill/>
              <a:extLst>
                <a:ext uri="{909E8E84-426E-40DD-AFC4-6F175D3DCCD1}">
                  <a14:hiddenFill xmlns:a14="http://schemas.microsoft.com/office/drawing/2010/main">
                    <a:solidFill>
                      <a:srgbClr val="FFFFFF"/>
                    </a:solidFill>
                  </a14:hiddenFill>
                </a:ext>
              </a:extLst>
            </p:spPr>
          </p:pic>
          <p:sp>
            <p:nvSpPr>
              <p:cNvPr id="56" name="Freeform 107"/>
              <p:cNvSpPr>
                <a:spLocks noEditPoints="1"/>
              </p:cNvSpPr>
              <p:nvPr/>
            </p:nvSpPr>
            <p:spPr bwMode="auto">
              <a:xfrm rot="5400000">
                <a:off x="10595890" y="5484102"/>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grpSp>
        <p:grpSp>
          <p:nvGrpSpPr>
            <p:cNvPr id="42" name="Group 41"/>
            <p:cNvGrpSpPr/>
            <p:nvPr/>
          </p:nvGrpSpPr>
          <p:grpSpPr>
            <a:xfrm>
              <a:off x="1792920" y="3859126"/>
              <a:ext cx="125444" cy="265112"/>
              <a:chOff x="11178846" y="5553468"/>
              <a:chExt cx="170613" cy="360571"/>
            </a:xfrm>
          </p:grpSpPr>
          <p:pic>
            <p:nvPicPr>
              <p:cNvPr id="53" name="Picture 3" descr="F:\MyPhotos\Logos\Android_B_withBug_060311.png"/>
              <p:cNvPicPr>
                <a:picLocks noChangeAspect="1" noChangeArrowheads="1"/>
              </p:cNvPicPr>
              <p:nvPr/>
            </p:nvPicPr>
            <p:blipFill rotWithShape="1">
              <a:blip r:embed="rId8" cstate="screen">
                <a:biLevel thresh="50000"/>
                <a:extLst>
                  <a:ext uri="{28A0092B-C50C-407E-A947-70E740481C1C}">
                    <a14:useLocalDpi xmlns:a14="http://schemas.microsoft.com/office/drawing/2010/main"/>
                  </a:ext>
                </a:extLst>
              </a:blip>
              <a:srcRect/>
              <a:stretch/>
            </p:blipFill>
            <p:spPr bwMode="auto">
              <a:xfrm>
                <a:off x="11202890" y="5646229"/>
                <a:ext cx="120023" cy="132839"/>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53"/>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a:ext>
                </a:extLst>
              </a:blip>
              <a:stretch>
                <a:fillRect/>
              </a:stretch>
            </p:blipFill>
            <p:spPr>
              <a:xfrm>
                <a:off x="11178846" y="5553468"/>
                <a:ext cx="170613" cy="360571"/>
              </a:xfrm>
              <a:prstGeom prst="rect">
                <a:avLst/>
              </a:prstGeom>
            </p:spPr>
          </p:pic>
        </p:grpSp>
        <p:grpSp>
          <p:nvGrpSpPr>
            <p:cNvPr id="43" name="Group 42"/>
            <p:cNvGrpSpPr/>
            <p:nvPr/>
          </p:nvGrpSpPr>
          <p:grpSpPr>
            <a:xfrm>
              <a:off x="1594159" y="3845864"/>
              <a:ext cx="132187" cy="279361"/>
              <a:chOff x="10908518" y="5535431"/>
              <a:chExt cx="179783" cy="379950"/>
            </a:xfrm>
          </p:grpSpPr>
          <p:grpSp>
            <p:nvGrpSpPr>
              <p:cNvPr id="47" name="Group 46"/>
              <p:cNvGrpSpPr/>
              <p:nvPr/>
            </p:nvGrpSpPr>
            <p:grpSpPr>
              <a:xfrm>
                <a:off x="10908518" y="5535431"/>
                <a:ext cx="179783" cy="379950"/>
                <a:chOff x="13012681" y="-1062706"/>
                <a:chExt cx="2684519" cy="5673423"/>
              </a:xfrm>
            </p:grpSpPr>
            <p:pic>
              <p:nvPicPr>
                <p:cNvPr id="49" name="Picture 48"/>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a:ext>
                  </a:extLst>
                </a:blip>
                <a:stretch>
                  <a:fillRect/>
                </a:stretch>
              </p:blipFill>
              <p:spPr>
                <a:xfrm>
                  <a:off x="13012681" y="-1062706"/>
                  <a:ext cx="2684519" cy="5673423"/>
                </a:xfrm>
                <a:prstGeom prst="rect">
                  <a:avLst/>
                </a:prstGeom>
              </p:spPr>
            </p:pic>
            <p:sp>
              <p:nvSpPr>
                <p:cNvPr id="50" name="Rectangle 49"/>
                <p:cNvSpPr/>
                <p:nvPr/>
              </p:nvSpPr>
              <p:spPr bwMode="auto">
                <a:xfrm>
                  <a:off x="132842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148336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52" name="Oval 51"/>
                <p:cNvSpPr/>
                <p:nvPr/>
              </p:nvSpPr>
              <p:spPr bwMode="auto">
                <a:xfrm>
                  <a:off x="14160500" y="3873817"/>
                  <a:ext cx="448075" cy="44807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grpSp>
          <p:pic>
            <p:nvPicPr>
              <p:cNvPr id="48" name="Picture 6" descr="http://www.kizel.com/http:/www.kizel.com/wp-content/img/2010/03/Apple-Logo.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945017" y="5653385"/>
                <a:ext cx="114609" cy="126070"/>
              </a:xfrm>
              <a:prstGeom prst="rect">
                <a:avLst/>
              </a:prstGeom>
              <a:noFill/>
              <a:extLst>
                <a:ext uri="{909E8E84-426E-40DD-AFC4-6F175D3DCCD1}">
                  <a14:hiddenFill xmlns:a14="http://schemas.microsoft.com/office/drawing/2010/main">
                    <a:solidFill>
                      <a:srgbClr val="FFFFFF"/>
                    </a:solidFill>
                  </a14:hiddenFill>
                </a:ext>
              </a:extLst>
            </p:spPr>
          </p:pic>
        </p:grpSp>
        <p:pic>
          <p:nvPicPr>
            <p:cNvPr id="44" name="Picture 2" descr="\\MAGNUM\Projects\Microsoft\Cloud Power FY12\Design\ICONS_PNG\Devices.png"/>
            <p:cNvPicPr>
              <a:picLocks noChangeAspect="1" noChangeArrowheads="1"/>
            </p:cNvPicPr>
            <p:nvPr/>
          </p:nvPicPr>
          <p:blipFill>
            <a:blip r:embed="rId13" cstate="print">
              <a:biLevel thresh="50000"/>
            </a:blip>
            <a:srcRect l="56000" t="50000" r="10000" b="4000"/>
            <a:stretch>
              <a:fillRect/>
            </a:stretch>
          </p:blipFill>
          <p:spPr bwMode="auto">
            <a:xfrm>
              <a:off x="1325057" y="3816312"/>
              <a:ext cx="258681" cy="349981"/>
            </a:xfrm>
            <a:prstGeom prst="rect">
              <a:avLst/>
            </a:prstGeom>
            <a:noFill/>
            <a:ln>
              <a:noFill/>
            </a:ln>
          </p:spPr>
        </p:pic>
        <p:sp>
          <p:nvSpPr>
            <p:cNvPr id="45" name="Rectangle 44"/>
            <p:cNvSpPr/>
            <p:nvPr/>
          </p:nvSpPr>
          <p:spPr bwMode="auto">
            <a:xfrm>
              <a:off x="1404269" y="3882412"/>
              <a:ext cx="111600" cy="19762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46" name="Picture 45"/>
            <p:cNvPicPr>
              <a:picLocks noChangeAspect="1" noChangeArrowheads="1"/>
            </p:cNvPicPr>
            <p:nvPr/>
          </p:nvPicPr>
          <p:blipFill rotWithShape="1">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1383185" y="3903686"/>
              <a:ext cx="128413" cy="1637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1" name="Group 60"/>
          <p:cNvGrpSpPr/>
          <p:nvPr/>
        </p:nvGrpSpPr>
        <p:grpSpPr>
          <a:xfrm>
            <a:off x="5335316" y="4273044"/>
            <a:ext cx="1705806" cy="317876"/>
            <a:chOff x="9253655" y="880670"/>
            <a:chExt cx="2274730" cy="423835"/>
          </a:xfrm>
        </p:grpSpPr>
        <p:sp>
          <p:nvSpPr>
            <p:cNvPr id="62" name="TextBox 61"/>
            <p:cNvSpPr txBox="1"/>
            <p:nvPr/>
          </p:nvSpPr>
          <p:spPr>
            <a:xfrm>
              <a:off x="9659536" y="927799"/>
              <a:ext cx="1868849" cy="376706"/>
            </a:xfrm>
            <a:prstGeom prst="rect">
              <a:avLst/>
            </a:prstGeom>
            <a:noFill/>
          </p:spPr>
          <p:txBody>
            <a:bodyPr wrap="square" lIns="0" tIns="0" rIns="0" bIns="0" rtlCol="0">
              <a:spAutoFit/>
            </a:bodyPr>
            <a:lstStyle/>
            <a:p>
              <a:r>
                <a:rPr lang="en-AU" sz="1800" dirty="0">
                  <a:gradFill>
                    <a:gsLst>
                      <a:gs pos="0">
                        <a:schemeClr val="tx1"/>
                      </a:gs>
                      <a:gs pos="86000">
                        <a:schemeClr val="tx1"/>
                      </a:gs>
                    </a:gsLst>
                    <a:lin ang="5400000" scaled="0"/>
                  </a:gradFill>
                  <a:latin typeface="Segoe UI Light" pitchFamily="34" charset="0"/>
                </a:rPr>
                <a:t>BizTalk Server</a:t>
              </a:r>
              <a:endParaRPr lang="en-US" sz="1800" dirty="0" err="1">
                <a:gradFill>
                  <a:gsLst>
                    <a:gs pos="0">
                      <a:schemeClr val="tx1"/>
                    </a:gs>
                    <a:gs pos="86000">
                      <a:schemeClr val="tx1"/>
                    </a:gs>
                  </a:gsLst>
                  <a:lin ang="5400000" scaled="0"/>
                </a:gradFill>
                <a:latin typeface="Segoe UI Light" pitchFamily="34" charset="0"/>
              </a:endParaRPr>
            </a:p>
          </p:txBody>
        </p:sp>
        <p:pic>
          <p:nvPicPr>
            <p:cNvPr id="63" name="Picture 6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253655" y="880670"/>
              <a:ext cx="383144" cy="416461"/>
            </a:xfrm>
            <a:prstGeom prst="rect">
              <a:avLst/>
            </a:prstGeom>
          </p:spPr>
        </p:pic>
      </p:grpSp>
    </p:spTree>
    <p:extLst>
      <p:ext uri="{BB962C8B-B14F-4D97-AF65-F5344CB8AC3E}">
        <p14:creationId xmlns:p14="http://schemas.microsoft.com/office/powerpoint/2010/main" val="2952392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xit" presetSubtype="0" fill="hold" grpId="1" nodeType="withEffect">
                                  <p:stCondLst>
                                    <p:cond delay="0"/>
                                  </p:stCondLst>
                                  <p:childTnLst>
                                    <p:animEffect transition="out" filter="fade">
                                      <p:cBhvr>
                                        <p:cTn id="14" dur="500"/>
                                        <p:tgtEl>
                                          <p:spTgt spid="34"/>
                                        </p:tgtEl>
                                      </p:cBhvr>
                                    </p:animEffect>
                                    <p:set>
                                      <p:cBhvr>
                                        <p:cTn id="15" dur="1" fill="hold">
                                          <p:stCondLst>
                                            <p:cond delay="499"/>
                                          </p:stCondLst>
                                        </p:cTn>
                                        <p:tgtEl>
                                          <p:spTgt spid="34"/>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1250" fill="hold"/>
                                        <p:tgtEl>
                                          <p:spTgt spid="23"/>
                                        </p:tgtEl>
                                        <p:attrNameLst>
                                          <p:attrName>ppt_w</p:attrName>
                                        </p:attrNameLst>
                                      </p:cBhvr>
                                      <p:tavLst>
                                        <p:tav tm="0">
                                          <p:val>
                                            <p:fltVal val="0"/>
                                          </p:val>
                                        </p:tav>
                                        <p:tav tm="100000">
                                          <p:val>
                                            <p:strVal val="#ppt_w"/>
                                          </p:val>
                                        </p:tav>
                                      </p:tavLst>
                                    </p:anim>
                                    <p:anim calcmode="lin" valueType="num">
                                      <p:cBhvr>
                                        <p:cTn id="20" dur="1250" fill="hold"/>
                                        <p:tgtEl>
                                          <p:spTgt spid="23"/>
                                        </p:tgtEl>
                                        <p:attrNameLst>
                                          <p:attrName>ppt_h</p:attrName>
                                        </p:attrNameLst>
                                      </p:cBhvr>
                                      <p:tavLst>
                                        <p:tav tm="0">
                                          <p:val>
                                            <p:fltVal val="0"/>
                                          </p:val>
                                        </p:tav>
                                        <p:tav tm="100000">
                                          <p:val>
                                            <p:strVal val="#ppt_h"/>
                                          </p:val>
                                        </p:tav>
                                      </p:tavLst>
                                    </p:anim>
                                  </p:childTnLst>
                                </p:cTn>
                              </p:par>
                            </p:childTnLst>
                          </p:cTn>
                        </p:par>
                        <p:par>
                          <p:cTn id="21" fill="hold">
                            <p:stCondLst>
                              <p:cond delay="1750"/>
                            </p:stCondLst>
                            <p:childTnLst>
                              <p:par>
                                <p:cTn id="22" presetID="23" presetClass="entr" presetSubtype="16"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childTnLst>
                                </p:cTn>
                              </p:par>
                            </p:childTnLst>
                          </p:cTn>
                        </p:par>
                        <p:par>
                          <p:cTn id="26" fill="hold">
                            <p:stCondLst>
                              <p:cond delay="2250"/>
                            </p:stCondLst>
                            <p:childTnLst>
                              <p:par>
                                <p:cTn id="27" presetID="9"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dissolve">
                                      <p:cBhvr>
                                        <p:cTn id="29" dur="5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500"/>
                            </p:stCondLst>
                            <p:childTnLst>
                              <p:par>
                                <p:cTn id="41" presetID="22" presetClass="entr" presetSubtype="4"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down)">
                                      <p:cBhvr>
                                        <p:cTn id="43" dur="500"/>
                                        <p:tgtEl>
                                          <p:spTgt spid="32"/>
                                        </p:tgtEl>
                                      </p:cBhvr>
                                    </p:animEffect>
                                  </p:childTnLst>
                                </p:cTn>
                              </p:par>
                            </p:childTnLst>
                          </p:cTn>
                        </p:par>
                        <p:par>
                          <p:cTn id="44" fill="hold">
                            <p:stCondLst>
                              <p:cond delay="1000"/>
                            </p:stCondLst>
                            <p:childTnLst>
                              <p:par>
                                <p:cTn id="45" presetID="22" presetClass="entr" presetSubtype="1"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4" grpId="0" animBg="1"/>
      <p:bldP spid="34"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Demo #1</a:t>
            </a:r>
            <a:br>
              <a:rPr lang="sv-SE" smtClean="0"/>
            </a:br>
            <a:r>
              <a:rPr lang="sv-SE" smtClean="0"/>
              <a:t>”Turn it on baby!”</a:t>
            </a:r>
            <a:endParaRPr lang="en-US" dirty="0"/>
          </a:p>
        </p:txBody>
      </p:sp>
      <p:sp>
        <p:nvSpPr>
          <p:cNvPr id="3" name="Text Placeholder 2"/>
          <p:cNvSpPr>
            <a:spLocks noGrp="1"/>
          </p:cNvSpPr>
          <p:nvPr>
            <p:ph type="body" sz="quarter" idx="12"/>
          </p:nvPr>
        </p:nvSpPr>
        <p:spPr/>
        <p:txBody>
          <a:bodyPr/>
          <a:lstStyle/>
          <a:p>
            <a:r>
              <a:rPr lang="en-US" smtClean="0"/>
              <a:t>Speaker Name</a:t>
            </a:r>
            <a:endParaRPr lang="en-US" dirty="0"/>
          </a:p>
        </p:txBody>
      </p:sp>
    </p:spTree>
    <p:extLst>
      <p:ext uri="{BB962C8B-B14F-4D97-AF65-F5344CB8AC3E}">
        <p14:creationId xmlns:p14="http://schemas.microsoft.com/office/powerpoint/2010/main" val="26609918"/>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a:t>Authentication Using Simple Web Token</a:t>
            </a:r>
            <a:endParaRPr lang="en-US" dirty="0"/>
          </a:p>
        </p:txBody>
      </p:sp>
      <p:sp>
        <p:nvSpPr>
          <p:cNvPr id="72" name="Oval 71"/>
          <p:cNvSpPr/>
          <p:nvPr/>
        </p:nvSpPr>
        <p:spPr bwMode="auto">
          <a:xfrm rot="1714540">
            <a:off x="4886173" y="1936847"/>
            <a:ext cx="7815735" cy="7130135"/>
          </a:xfrm>
          <a:prstGeom prst="ellipse">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2" rIns="34282" bIns="68565"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73" name="Group 72"/>
          <p:cNvGrpSpPr/>
          <p:nvPr/>
        </p:nvGrpSpPr>
        <p:grpSpPr>
          <a:xfrm>
            <a:off x="7430329" y="3543749"/>
            <a:ext cx="1299619" cy="1221716"/>
            <a:chOff x="9601225" y="2671482"/>
            <a:chExt cx="1733071" cy="1628955"/>
          </a:xfrm>
        </p:grpSpPr>
        <p:sp>
          <p:nvSpPr>
            <p:cNvPr id="74" name="Rectangle 73"/>
            <p:cNvSpPr/>
            <p:nvPr/>
          </p:nvSpPr>
          <p:spPr bwMode="auto">
            <a:xfrm>
              <a:off x="9601225" y="2671482"/>
              <a:ext cx="1733071" cy="162895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r>
                <a:rPr lang="sv-SE" spc="-37" dirty="0">
                  <a:solidFill>
                    <a:schemeClr val="tx1"/>
                  </a:solidFill>
                  <a:latin typeface="Segoe UI" pitchFamily="34" charset="0"/>
                  <a:ea typeface="Segoe UI" pitchFamily="34" charset="0"/>
                  <a:cs typeface="Segoe UI" pitchFamily="34" charset="0"/>
                </a:rPr>
                <a:t>LOB System</a:t>
              </a:r>
              <a:endParaRPr lang="en-US" spc="-37" dirty="0" err="1">
                <a:solidFill>
                  <a:schemeClr val="tx1"/>
                </a:solidFill>
                <a:latin typeface="Segoe UI" pitchFamily="34" charset="0"/>
                <a:ea typeface="Segoe UI" pitchFamily="34" charset="0"/>
                <a:cs typeface="Segoe UI" pitchFamily="34" charset="0"/>
              </a:endParaRPr>
            </a:p>
          </p:txBody>
        </p:sp>
        <p:grpSp>
          <p:nvGrpSpPr>
            <p:cNvPr id="75" name="Group 74"/>
            <p:cNvGrpSpPr/>
            <p:nvPr/>
          </p:nvGrpSpPr>
          <p:grpSpPr>
            <a:xfrm>
              <a:off x="10016768" y="2816677"/>
              <a:ext cx="960877" cy="977085"/>
              <a:chOff x="10422529" y="1128635"/>
              <a:chExt cx="960877" cy="977085"/>
            </a:xfrm>
          </p:grpSpPr>
          <p:pic>
            <p:nvPicPr>
              <p:cNvPr id="76" name="Picture 7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22530" y="1128635"/>
                <a:ext cx="467481" cy="470788"/>
              </a:xfrm>
              <a:prstGeom prst="rect">
                <a:avLst/>
              </a:prstGeom>
            </p:spPr>
          </p:pic>
          <p:pic>
            <p:nvPicPr>
              <p:cNvPr id="77" name="Picture 7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15925" y="1128635"/>
                <a:ext cx="467481" cy="470788"/>
              </a:xfrm>
              <a:prstGeom prst="rect">
                <a:avLst/>
              </a:prstGeom>
            </p:spPr>
          </p:pic>
          <p:pic>
            <p:nvPicPr>
              <p:cNvPr id="78" name="Picture 7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22529" y="1634932"/>
                <a:ext cx="467481" cy="470788"/>
              </a:xfrm>
              <a:prstGeom prst="rect">
                <a:avLst/>
              </a:prstGeom>
            </p:spPr>
          </p:pic>
          <p:pic>
            <p:nvPicPr>
              <p:cNvPr id="79" name="Picture 7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15925" y="1634932"/>
                <a:ext cx="467481" cy="470788"/>
              </a:xfrm>
              <a:prstGeom prst="rect">
                <a:avLst/>
              </a:prstGeom>
            </p:spPr>
          </p:pic>
        </p:grpSp>
      </p:grpSp>
      <p:sp>
        <p:nvSpPr>
          <p:cNvPr id="80" name="Rounded Rectangle 79"/>
          <p:cNvSpPr/>
          <p:nvPr/>
        </p:nvSpPr>
        <p:spPr>
          <a:xfrm>
            <a:off x="5959603" y="3850186"/>
            <a:ext cx="889435" cy="449683"/>
          </a:xfrm>
          <a:prstGeom prst="roundRect">
            <a:avLst>
              <a:gd name="adj" fmla="val 0"/>
            </a:avLst>
          </a:prstGeom>
          <a:solidFill>
            <a:srgbClr val="00BCF2"/>
          </a:solidFill>
          <a:ln w="25400" cap="flat" cmpd="sng" algn="ctr">
            <a:solidFill>
              <a:schemeClr val="tx1"/>
            </a:solidFill>
            <a:prstDash val="solid"/>
          </a:ln>
          <a:effectLst/>
        </p:spPr>
        <p:txBody>
          <a:bodyPr lIns="57056" tIns="28523" rIns="57056" bIns="28523" rtlCol="0" anchor="ctr"/>
          <a:lstStyle/>
          <a:p>
            <a:pPr algn="ctr" defTabSz="684728">
              <a:defRPr/>
            </a:pPr>
            <a:endParaRPr lang="en-US" kern="0" dirty="0">
              <a:solidFill>
                <a:prstClr val="white"/>
              </a:solidFill>
              <a:latin typeface="Segoe UI"/>
            </a:endParaRPr>
          </a:p>
        </p:txBody>
      </p:sp>
      <p:grpSp>
        <p:nvGrpSpPr>
          <p:cNvPr id="81" name="Group 80"/>
          <p:cNvGrpSpPr/>
          <p:nvPr/>
        </p:nvGrpSpPr>
        <p:grpSpPr>
          <a:xfrm>
            <a:off x="5650420" y="3981201"/>
            <a:ext cx="314908" cy="180020"/>
            <a:chOff x="1187624" y="1772816"/>
            <a:chExt cx="504056" cy="288032"/>
          </a:xfrm>
          <a:solidFill>
            <a:srgbClr val="00BCF2"/>
          </a:solidFill>
        </p:grpSpPr>
        <p:sp>
          <p:nvSpPr>
            <p:cNvPr id="82" name="Oval 81"/>
            <p:cNvSpPr/>
            <p:nvPr/>
          </p:nvSpPr>
          <p:spPr>
            <a:xfrm>
              <a:off x="1187624" y="1772816"/>
              <a:ext cx="288032" cy="288032"/>
            </a:xfrm>
            <a:prstGeom prst="ellipse">
              <a:avLst/>
            </a:prstGeom>
            <a:grpFill/>
            <a:ln w="25400" cap="flat" cmpd="sng" algn="ctr">
              <a:solidFill>
                <a:schemeClr val="tx1"/>
              </a:solidFill>
              <a:prstDash val="solid"/>
            </a:ln>
            <a:effectLst/>
          </p:spPr>
          <p:txBody>
            <a:bodyPr rtlCol="0" anchor="ctr"/>
            <a:lstStyle/>
            <a:p>
              <a:pPr algn="ctr" defTabSz="684728">
                <a:defRPr/>
              </a:pPr>
              <a:endParaRPr lang="en-US" kern="0">
                <a:solidFill>
                  <a:prstClr val="white"/>
                </a:solidFill>
                <a:latin typeface="Segoe UI"/>
              </a:endParaRPr>
            </a:p>
          </p:txBody>
        </p:sp>
        <p:cxnSp>
          <p:nvCxnSpPr>
            <p:cNvPr id="83" name="Straight Connector 82"/>
            <p:cNvCxnSpPr/>
            <p:nvPr/>
          </p:nvCxnSpPr>
          <p:spPr>
            <a:xfrm>
              <a:off x="1475656" y="1916832"/>
              <a:ext cx="216024" cy="0"/>
            </a:xfrm>
            <a:prstGeom prst="line">
              <a:avLst/>
            </a:prstGeom>
            <a:grpFill/>
            <a:ln w="38100" cap="flat" cmpd="sng" algn="ctr">
              <a:solidFill>
                <a:schemeClr val="tx1"/>
              </a:solidFill>
              <a:prstDash val="solid"/>
            </a:ln>
            <a:effectLst/>
          </p:spPr>
        </p:cxnSp>
      </p:grpSp>
      <p:grpSp>
        <p:nvGrpSpPr>
          <p:cNvPr id="84" name="Group 83"/>
          <p:cNvGrpSpPr/>
          <p:nvPr/>
        </p:nvGrpSpPr>
        <p:grpSpPr>
          <a:xfrm>
            <a:off x="784819" y="3751040"/>
            <a:ext cx="656518" cy="647974"/>
            <a:chOff x="1216063" y="3302328"/>
            <a:chExt cx="875481" cy="863965"/>
          </a:xfrm>
        </p:grpSpPr>
        <p:grpSp>
          <p:nvGrpSpPr>
            <p:cNvPr id="85" name="Group 84"/>
            <p:cNvGrpSpPr/>
            <p:nvPr/>
          </p:nvGrpSpPr>
          <p:grpSpPr>
            <a:xfrm>
              <a:off x="1216063" y="3302328"/>
              <a:ext cx="267239" cy="406042"/>
              <a:chOff x="9707868" y="5386947"/>
              <a:chExt cx="363464" cy="552246"/>
            </a:xfrm>
          </p:grpSpPr>
          <p:sp>
            <p:nvSpPr>
              <p:cNvPr id="105" name="Freeform 107"/>
              <p:cNvSpPr>
                <a:spLocks noEditPoints="1"/>
              </p:cNvSpPr>
              <p:nvPr/>
            </p:nvSpPr>
            <p:spPr bwMode="auto">
              <a:xfrm rot="5400000">
                <a:off x="9614027" y="5481888"/>
                <a:ext cx="552246" cy="362364"/>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pic>
            <p:nvPicPr>
              <p:cNvPr id="106" name="Picture 105"/>
              <p:cNvPicPr>
                <a:picLocks noChangeAspect="1" noChangeArrowheads="1"/>
              </p:cNvPicPr>
              <p:nvPr/>
            </p:nvPicPr>
            <p:blipFill rotWithShape="1">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9707868" y="5466539"/>
                <a:ext cx="309405" cy="3944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6" name="Group 85"/>
            <p:cNvGrpSpPr/>
            <p:nvPr/>
          </p:nvGrpSpPr>
          <p:grpSpPr>
            <a:xfrm>
              <a:off x="1529739" y="3302331"/>
              <a:ext cx="263180" cy="406041"/>
              <a:chOff x="10261489" y="5386951"/>
              <a:chExt cx="357943" cy="552244"/>
            </a:xfrm>
          </p:grpSpPr>
          <p:sp>
            <p:nvSpPr>
              <p:cNvPr id="103" name="Freeform 107"/>
              <p:cNvSpPr>
                <a:spLocks noEditPoints="1"/>
              </p:cNvSpPr>
              <p:nvPr/>
            </p:nvSpPr>
            <p:spPr bwMode="auto">
              <a:xfrm rot="5400000">
                <a:off x="10164339" y="5484101"/>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pic>
            <p:nvPicPr>
              <p:cNvPr id="104" name="Picture 6" descr="http://www.kizel.com/http:/www.kizel.com/wp-content/img/2010/03/Apple-Logo.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356561" y="5552817"/>
                <a:ext cx="167799" cy="1845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7" name="Group 86"/>
            <p:cNvGrpSpPr/>
            <p:nvPr/>
          </p:nvGrpSpPr>
          <p:grpSpPr>
            <a:xfrm>
              <a:off x="1828364" y="3302332"/>
              <a:ext cx="263180" cy="406041"/>
              <a:chOff x="10693040" y="5386952"/>
              <a:chExt cx="357943" cy="552244"/>
            </a:xfrm>
          </p:grpSpPr>
          <p:pic>
            <p:nvPicPr>
              <p:cNvPr id="101" name="Picture 3" descr="F:\MyPhotos\Logos\Android_B_withBug_060311.png"/>
              <p:cNvPicPr>
                <a:picLocks noChangeAspect="1" noChangeArrowheads="1"/>
              </p:cNvPicPr>
              <p:nvPr/>
            </p:nvPicPr>
            <p:blipFill rotWithShape="1">
              <a:blip r:embed="rId8" cstate="screen">
                <a:biLevel thresh="50000"/>
                <a:extLst>
                  <a:ext uri="{28A0092B-C50C-407E-A947-70E740481C1C}">
                    <a14:useLocalDpi xmlns:a14="http://schemas.microsoft.com/office/drawing/2010/main"/>
                  </a:ext>
                </a:extLst>
              </a:blip>
              <a:srcRect/>
              <a:stretch/>
            </p:blipFill>
            <p:spPr bwMode="auto">
              <a:xfrm>
                <a:off x="10792136" y="5564981"/>
                <a:ext cx="159750" cy="176809"/>
              </a:xfrm>
              <a:prstGeom prst="rect">
                <a:avLst/>
              </a:prstGeom>
              <a:noFill/>
              <a:extLst>
                <a:ext uri="{909E8E84-426E-40DD-AFC4-6F175D3DCCD1}">
                  <a14:hiddenFill xmlns:a14="http://schemas.microsoft.com/office/drawing/2010/main">
                    <a:solidFill>
                      <a:srgbClr val="FFFFFF"/>
                    </a:solidFill>
                  </a14:hiddenFill>
                </a:ext>
              </a:extLst>
            </p:spPr>
          </p:pic>
          <p:sp>
            <p:nvSpPr>
              <p:cNvPr id="102" name="Freeform 107"/>
              <p:cNvSpPr>
                <a:spLocks noEditPoints="1"/>
              </p:cNvSpPr>
              <p:nvPr/>
            </p:nvSpPr>
            <p:spPr bwMode="auto">
              <a:xfrm rot="5400000">
                <a:off x="10595890" y="5484102"/>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grpSp>
        <p:grpSp>
          <p:nvGrpSpPr>
            <p:cNvPr id="88" name="Group 87"/>
            <p:cNvGrpSpPr/>
            <p:nvPr/>
          </p:nvGrpSpPr>
          <p:grpSpPr>
            <a:xfrm>
              <a:off x="1792920" y="3859126"/>
              <a:ext cx="125444" cy="265112"/>
              <a:chOff x="11178846" y="5553468"/>
              <a:chExt cx="170613" cy="360571"/>
            </a:xfrm>
          </p:grpSpPr>
          <p:pic>
            <p:nvPicPr>
              <p:cNvPr id="99" name="Picture 3" descr="F:\MyPhotos\Logos\Android_B_withBug_060311.png"/>
              <p:cNvPicPr>
                <a:picLocks noChangeAspect="1" noChangeArrowheads="1"/>
              </p:cNvPicPr>
              <p:nvPr/>
            </p:nvPicPr>
            <p:blipFill rotWithShape="1">
              <a:blip r:embed="rId8" cstate="screen">
                <a:biLevel thresh="50000"/>
                <a:extLst>
                  <a:ext uri="{28A0092B-C50C-407E-A947-70E740481C1C}">
                    <a14:useLocalDpi xmlns:a14="http://schemas.microsoft.com/office/drawing/2010/main"/>
                  </a:ext>
                </a:extLst>
              </a:blip>
              <a:srcRect/>
              <a:stretch/>
            </p:blipFill>
            <p:spPr bwMode="auto">
              <a:xfrm>
                <a:off x="11202890" y="5646229"/>
                <a:ext cx="120023" cy="132839"/>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99"/>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a:ext>
                </a:extLst>
              </a:blip>
              <a:stretch>
                <a:fillRect/>
              </a:stretch>
            </p:blipFill>
            <p:spPr>
              <a:xfrm>
                <a:off x="11178846" y="5553468"/>
                <a:ext cx="170613" cy="360571"/>
              </a:xfrm>
              <a:prstGeom prst="rect">
                <a:avLst/>
              </a:prstGeom>
            </p:spPr>
          </p:pic>
        </p:grpSp>
        <p:grpSp>
          <p:nvGrpSpPr>
            <p:cNvPr id="89" name="Group 88"/>
            <p:cNvGrpSpPr/>
            <p:nvPr/>
          </p:nvGrpSpPr>
          <p:grpSpPr>
            <a:xfrm>
              <a:off x="1594159" y="3845864"/>
              <a:ext cx="132187" cy="279361"/>
              <a:chOff x="10908518" y="5535431"/>
              <a:chExt cx="179783" cy="379950"/>
            </a:xfrm>
          </p:grpSpPr>
          <p:grpSp>
            <p:nvGrpSpPr>
              <p:cNvPr id="93" name="Group 92"/>
              <p:cNvGrpSpPr/>
              <p:nvPr/>
            </p:nvGrpSpPr>
            <p:grpSpPr>
              <a:xfrm>
                <a:off x="10908518" y="5535431"/>
                <a:ext cx="179783" cy="379950"/>
                <a:chOff x="13012681" y="-1062706"/>
                <a:chExt cx="2684519" cy="5673423"/>
              </a:xfrm>
            </p:grpSpPr>
            <p:pic>
              <p:nvPicPr>
                <p:cNvPr id="95" name="Picture 94"/>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a:ext>
                  </a:extLst>
                </a:blip>
                <a:stretch>
                  <a:fillRect/>
                </a:stretch>
              </p:blipFill>
              <p:spPr>
                <a:xfrm>
                  <a:off x="13012681" y="-1062706"/>
                  <a:ext cx="2684519" cy="5673423"/>
                </a:xfrm>
                <a:prstGeom prst="rect">
                  <a:avLst/>
                </a:prstGeom>
              </p:spPr>
            </p:pic>
            <p:sp>
              <p:nvSpPr>
                <p:cNvPr id="96" name="Rectangle 95"/>
                <p:cNvSpPr/>
                <p:nvPr/>
              </p:nvSpPr>
              <p:spPr bwMode="auto">
                <a:xfrm>
                  <a:off x="132842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97" name="Rectangle 96"/>
                <p:cNvSpPr/>
                <p:nvPr/>
              </p:nvSpPr>
              <p:spPr bwMode="auto">
                <a:xfrm>
                  <a:off x="148336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98" name="Oval 97"/>
                <p:cNvSpPr/>
                <p:nvPr/>
              </p:nvSpPr>
              <p:spPr bwMode="auto">
                <a:xfrm>
                  <a:off x="14160500" y="3873817"/>
                  <a:ext cx="448075" cy="44807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grpSp>
          <p:pic>
            <p:nvPicPr>
              <p:cNvPr id="94" name="Picture 6" descr="http://www.kizel.com/http:/www.kizel.com/wp-content/img/2010/03/Apple-Logo.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945017" y="5653385"/>
                <a:ext cx="114609" cy="126070"/>
              </a:xfrm>
              <a:prstGeom prst="rect">
                <a:avLst/>
              </a:prstGeom>
              <a:noFill/>
              <a:extLst>
                <a:ext uri="{909E8E84-426E-40DD-AFC4-6F175D3DCCD1}">
                  <a14:hiddenFill xmlns:a14="http://schemas.microsoft.com/office/drawing/2010/main">
                    <a:solidFill>
                      <a:srgbClr val="FFFFFF"/>
                    </a:solidFill>
                  </a14:hiddenFill>
                </a:ext>
              </a:extLst>
            </p:spPr>
          </p:pic>
        </p:grpSp>
        <p:pic>
          <p:nvPicPr>
            <p:cNvPr id="90" name="Picture 2" descr="\\MAGNUM\Projects\Microsoft\Cloud Power FY12\Design\ICONS_PNG\Devices.png"/>
            <p:cNvPicPr>
              <a:picLocks noChangeAspect="1" noChangeArrowheads="1"/>
            </p:cNvPicPr>
            <p:nvPr/>
          </p:nvPicPr>
          <p:blipFill>
            <a:blip r:embed="rId13" cstate="print">
              <a:biLevel thresh="50000"/>
            </a:blip>
            <a:srcRect l="56000" t="50000" r="10000" b="4000"/>
            <a:stretch>
              <a:fillRect/>
            </a:stretch>
          </p:blipFill>
          <p:spPr bwMode="auto">
            <a:xfrm>
              <a:off x="1325057" y="3816312"/>
              <a:ext cx="258681" cy="349981"/>
            </a:xfrm>
            <a:prstGeom prst="rect">
              <a:avLst/>
            </a:prstGeom>
            <a:noFill/>
            <a:ln>
              <a:noFill/>
            </a:ln>
          </p:spPr>
        </p:pic>
        <p:sp>
          <p:nvSpPr>
            <p:cNvPr id="91" name="Rectangle 90"/>
            <p:cNvSpPr/>
            <p:nvPr/>
          </p:nvSpPr>
          <p:spPr bwMode="auto">
            <a:xfrm>
              <a:off x="1404269" y="3882412"/>
              <a:ext cx="111600" cy="19762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92" name="Picture 91"/>
            <p:cNvPicPr>
              <a:picLocks noChangeAspect="1" noChangeArrowheads="1"/>
            </p:cNvPicPr>
            <p:nvPr/>
          </p:nvPicPr>
          <p:blipFill rotWithShape="1">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1383185" y="3903686"/>
              <a:ext cx="128413" cy="163716"/>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07" name="Straight Arrow Connector 106"/>
          <p:cNvCxnSpPr/>
          <p:nvPr/>
        </p:nvCxnSpPr>
        <p:spPr>
          <a:xfrm>
            <a:off x="6951205" y="4060378"/>
            <a:ext cx="670907" cy="0"/>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4891517" y="4056561"/>
            <a:ext cx="670907" cy="0"/>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1562551" y="4055571"/>
            <a:ext cx="1958149" cy="11822"/>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110" name="Group 109"/>
          <p:cNvGrpSpPr/>
          <p:nvPr/>
        </p:nvGrpSpPr>
        <p:grpSpPr>
          <a:xfrm>
            <a:off x="3590732" y="3846368"/>
            <a:ext cx="1198617" cy="449683"/>
            <a:chOff x="4260862" y="4755957"/>
            <a:chExt cx="1598383" cy="599578"/>
          </a:xfrm>
        </p:grpSpPr>
        <p:sp>
          <p:nvSpPr>
            <p:cNvPr id="111" name="Rounded Rectangle 110"/>
            <p:cNvSpPr/>
            <p:nvPr/>
          </p:nvSpPr>
          <p:spPr>
            <a:xfrm>
              <a:off x="4673164" y="4755957"/>
              <a:ext cx="1186081" cy="599578"/>
            </a:xfrm>
            <a:prstGeom prst="roundRect">
              <a:avLst>
                <a:gd name="adj" fmla="val 0"/>
              </a:avLst>
            </a:prstGeom>
            <a:solidFill>
              <a:srgbClr val="00BCF2"/>
            </a:solidFill>
            <a:ln w="25400" cap="flat" cmpd="sng" algn="ctr">
              <a:solidFill>
                <a:schemeClr val="tx1"/>
              </a:solidFill>
              <a:prstDash val="solid"/>
            </a:ln>
            <a:effectLst/>
          </p:spPr>
          <p:txBody>
            <a:bodyPr lIns="77606" tIns="38796" rIns="77606" bIns="38796" rtlCol="0" anchor="ctr"/>
            <a:lstStyle/>
            <a:p>
              <a:pPr algn="ctr" defTabSz="684728">
                <a:defRPr/>
              </a:pPr>
              <a:endParaRPr lang="en-US" kern="0" dirty="0">
                <a:solidFill>
                  <a:prstClr val="white"/>
                </a:solidFill>
                <a:latin typeface="Segoe UI"/>
              </a:endParaRPr>
            </a:p>
          </p:txBody>
        </p:sp>
        <p:grpSp>
          <p:nvGrpSpPr>
            <p:cNvPr id="112" name="Group 111"/>
            <p:cNvGrpSpPr/>
            <p:nvPr/>
          </p:nvGrpSpPr>
          <p:grpSpPr>
            <a:xfrm>
              <a:off x="4260862" y="4930643"/>
              <a:ext cx="419937" cy="240027"/>
              <a:chOff x="1187624" y="1772816"/>
              <a:chExt cx="504056" cy="288032"/>
            </a:xfrm>
            <a:solidFill>
              <a:srgbClr val="4E91CE"/>
            </a:solidFill>
          </p:grpSpPr>
          <p:sp>
            <p:nvSpPr>
              <p:cNvPr id="115" name="Oval 114"/>
              <p:cNvSpPr/>
              <p:nvPr/>
            </p:nvSpPr>
            <p:spPr>
              <a:xfrm>
                <a:off x="1187624" y="1772816"/>
                <a:ext cx="288032" cy="288032"/>
              </a:xfrm>
              <a:prstGeom prst="ellipse">
                <a:avLst/>
              </a:prstGeom>
              <a:grpFill/>
              <a:ln w="25400" cap="flat" cmpd="sng" algn="ctr">
                <a:solidFill>
                  <a:schemeClr val="tx1"/>
                </a:solidFill>
                <a:prstDash val="solid"/>
              </a:ln>
              <a:effectLst/>
            </p:spPr>
            <p:txBody>
              <a:bodyPr rtlCol="0" anchor="ctr"/>
              <a:lstStyle/>
              <a:p>
                <a:pPr algn="ctr" defTabSz="684728">
                  <a:defRPr/>
                </a:pPr>
                <a:endParaRPr lang="en-US" kern="0">
                  <a:solidFill>
                    <a:prstClr val="white"/>
                  </a:solidFill>
                  <a:latin typeface="Segoe UI"/>
                </a:endParaRPr>
              </a:p>
            </p:txBody>
          </p:sp>
          <p:cxnSp>
            <p:nvCxnSpPr>
              <p:cNvPr id="116" name="Straight Connector 115"/>
              <p:cNvCxnSpPr/>
              <p:nvPr/>
            </p:nvCxnSpPr>
            <p:spPr>
              <a:xfrm>
                <a:off x="1475656" y="1916832"/>
                <a:ext cx="216024" cy="0"/>
              </a:xfrm>
              <a:prstGeom prst="line">
                <a:avLst/>
              </a:prstGeom>
              <a:grpFill/>
              <a:ln w="38100" cap="flat" cmpd="sng" algn="ctr">
                <a:solidFill>
                  <a:schemeClr val="tx1"/>
                </a:solidFill>
                <a:prstDash val="solid"/>
              </a:ln>
              <a:effectLst/>
            </p:spPr>
          </p:cxnSp>
        </p:grpSp>
        <p:sp>
          <p:nvSpPr>
            <p:cNvPr id="113" name="TextBox 112"/>
            <p:cNvSpPr txBox="1"/>
            <p:nvPr/>
          </p:nvSpPr>
          <p:spPr>
            <a:xfrm>
              <a:off x="5161297" y="4915687"/>
              <a:ext cx="491658" cy="266740"/>
            </a:xfrm>
            <a:prstGeom prst="rect">
              <a:avLst/>
            </a:prstGeom>
            <a:noFill/>
          </p:spPr>
          <p:txBody>
            <a:bodyPr wrap="none" lIns="0" tIns="0" rIns="0" bIns="0" rtlCol="0">
              <a:spAutoFit/>
            </a:bodyPr>
            <a:lstStyle/>
            <a:p>
              <a:r>
                <a:rPr lang="sv-SE" dirty="0" err="1">
                  <a:solidFill>
                    <a:schemeClr val="bg2"/>
                  </a:solidFill>
                  <a:latin typeface="Segoe UI Light" pitchFamily="34" charset="0"/>
                </a:rPr>
                <a:t>Relay</a:t>
              </a:r>
              <a:endParaRPr lang="en-US" sz="2700" dirty="0" err="1">
                <a:solidFill>
                  <a:schemeClr val="bg2"/>
                </a:solidFill>
                <a:latin typeface="Segoe UI Light" pitchFamily="34" charset="0"/>
              </a:endParaRPr>
            </a:p>
          </p:txBody>
        </p:sp>
        <p:pic>
          <p:nvPicPr>
            <p:cNvPr id="114" name="Picture 11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757764" y="4886523"/>
              <a:ext cx="369001" cy="360000"/>
            </a:xfrm>
            <a:prstGeom prst="rect">
              <a:avLst/>
            </a:prstGeom>
          </p:spPr>
        </p:pic>
      </p:grpSp>
      <p:grpSp>
        <p:nvGrpSpPr>
          <p:cNvPr id="117" name="Group 116"/>
          <p:cNvGrpSpPr/>
          <p:nvPr/>
        </p:nvGrpSpPr>
        <p:grpSpPr>
          <a:xfrm>
            <a:off x="3590732" y="1957989"/>
            <a:ext cx="1198617" cy="449683"/>
            <a:chOff x="2099953" y="3682059"/>
            <a:chExt cx="1598383" cy="599578"/>
          </a:xfrm>
        </p:grpSpPr>
        <p:sp>
          <p:nvSpPr>
            <p:cNvPr id="118" name="Rounded Rectangle 117"/>
            <p:cNvSpPr/>
            <p:nvPr/>
          </p:nvSpPr>
          <p:spPr>
            <a:xfrm>
              <a:off x="2512255" y="3682059"/>
              <a:ext cx="1186081" cy="599578"/>
            </a:xfrm>
            <a:prstGeom prst="roundRect">
              <a:avLst>
                <a:gd name="adj" fmla="val 0"/>
              </a:avLst>
            </a:prstGeom>
            <a:solidFill>
              <a:srgbClr val="00BCF2"/>
            </a:solidFill>
            <a:ln w="25400" cap="flat" cmpd="sng" algn="ctr">
              <a:solidFill>
                <a:schemeClr val="tx1"/>
              </a:solidFill>
              <a:prstDash val="solid"/>
            </a:ln>
            <a:effectLst/>
          </p:spPr>
          <p:txBody>
            <a:bodyPr lIns="77606" tIns="38796" rIns="77606" bIns="38796" rtlCol="0" anchor="ctr"/>
            <a:lstStyle/>
            <a:p>
              <a:pPr algn="ctr" defTabSz="684728">
                <a:defRPr/>
              </a:pPr>
              <a:endParaRPr lang="en-US" kern="0" dirty="0">
                <a:solidFill>
                  <a:prstClr val="white"/>
                </a:solidFill>
                <a:latin typeface="Segoe UI"/>
              </a:endParaRPr>
            </a:p>
          </p:txBody>
        </p:sp>
        <p:grpSp>
          <p:nvGrpSpPr>
            <p:cNvPr id="119" name="Group 118"/>
            <p:cNvGrpSpPr/>
            <p:nvPr/>
          </p:nvGrpSpPr>
          <p:grpSpPr>
            <a:xfrm>
              <a:off x="2099953" y="3856745"/>
              <a:ext cx="419937" cy="240027"/>
              <a:chOff x="1187624" y="1772816"/>
              <a:chExt cx="504056" cy="288032"/>
            </a:xfrm>
            <a:solidFill>
              <a:srgbClr val="4E91CE"/>
            </a:solidFill>
          </p:grpSpPr>
          <p:sp>
            <p:nvSpPr>
              <p:cNvPr id="122" name="Oval 121"/>
              <p:cNvSpPr/>
              <p:nvPr/>
            </p:nvSpPr>
            <p:spPr>
              <a:xfrm>
                <a:off x="1187624" y="1772816"/>
                <a:ext cx="288032" cy="288032"/>
              </a:xfrm>
              <a:prstGeom prst="ellipse">
                <a:avLst/>
              </a:prstGeom>
              <a:grpFill/>
              <a:ln w="25400" cap="flat" cmpd="sng" algn="ctr">
                <a:solidFill>
                  <a:schemeClr val="tx1"/>
                </a:solidFill>
                <a:prstDash val="solid"/>
              </a:ln>
              <a:effectLst/>
            </p:spPr>
            <p:txBody>
              <a:bodyPr rtlCol="0" anchor="ctr"/>
              <a:lstStyle/>
              <a:p>
                <a:pPr algn="ctr" defTabSz="684728">
                  <a:defRPr/>
                </a:pPr>
                <a:endParaRPr lang="en-US" kern="0">
                  <a:solidFill>
                    <a:prstClr val="white"/>
                  </a:solidFill>
                  <a:latin typeface="Segoe UI"/>
                </a:endParaRPr>
              </a:p>
            </p:txBody>
          </p:sp>
          <p:cxnSp>
            <p:nvCxnSpPr>
              <p:cNvPr id="123" name="Straight Connector 122"/>
              <p:cNvCxnSpPr/>
              <p:nvPr/>
            </p:nvCxnSpPr>
            <p:spPr>
              <a:xfrm>
                <a:off x="1475656" y="1916832"/>
                <a:ext cx="216024" cy="0"/>
              </a:xfrm>
              <a:prstGeom prst="line">
                <a:avLst/>
              </a:prstGeom>
              <a:grpFill/>
              <a:ln w="38100" cap="flat" cmpd="sng" algn="ctr">
                <a:solidFill>
                  <a:schemeClr val="tx1"/>
                </a:solidFill>
                <a:prstDash val="solid"/>
              </a:ln>
              <a:effectLst/>
            </p:spPr>
          </p:cxnSp>
        </p:grpSp>
        <p:sp>
          <p:nvSpPr>
            <p:cNvPr id="120" name="TextBox 119"/>
            <p:cNvSpPr txBox="1"/>
            <p:nvPr/>
          </p:nvSpPr>
          <p:spPr>
            <a:xfrm>
              <a:off x="3000388" y="3841789"/>
              <a:ext cx="384604" cy="266740"/>
            </a:xfrm>
            <a:prstGeom prst="rect">
              <a:avLst/>
            </a:prstGeom>
            <a:noFill/>
          </p:spPr>
          <p:txBody>
            <a:bodyPr wrap="none" lIns="0" tIns="0" rIns="0" bIns="0" rtlCol="0">
              <a:spAutoFit/>
            </a:bodyPr>
            <a:lstStyle/>
            <a:p>
              <a:r>
                <a:rPr lang="sv-SE" dirty="0">
                  <a:solidFill>
                    <a:schemeClr val="bg2"/>
                  </a:solidFill>
                  <a:latin typeface="Segoe UI Light" pitchFamily="34" charset="0"/>
                </a:rPr>
                <a:t>ACS</a:t>
              </a:r>
              <a:endParaRPr lang="en-US" sz="2700" dirty="0" err="1">
                <a:solidFill>
                  <a:schemeClr val="bg2"/>
                </a:solidFill>
                <a:latin typeface="Segoe UI Light" pitchFamily="34" charset="0"/>
              </a:endParaRPr>
            </a:p>
          </p:txBody>
        </p:sp>
        <p:pic>
          <p:nvPicPr>
            <p:cNvPr id="121" name="Picture 120"/>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571594" y="3796758"/>
              <a:ext cx="369001" cy="360000"/>
            </a:xfrm>
            <a:prstGeom prst="rect">
              <a:avLst/>
            </a:prstGeom>
          </p:spPr>
        </p:pic>
      </p:grpSp>
      <p:cxnSp>
        <p:nvCxnSpPr>
          <p:cNvPr id="124" name="Straight Arrow Connector 123"/>
          <p:cNvCxnSpPr/>
          <p:nvPr/>
        </p:nvCxnSpPr>
        <p:spPr>
          <a:xfrm flipV="1">
            <a:off x="1526938" y="2285535"/>
            <a:ext cx="1972435" cy="1465505"/>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125" name="Group 124"/>
          <p:cNvGrpSpPr/>
          <p:nvPr/>
        </p:nvGrpSpPr>
        <p:grpSpPr>
          <a:xfrm>
            <a:off x="4142160" y="1472419"/>
            <a:ext cx="404943" cy="405000"/>
            <a:chOff x="2664069" y="1714499"/>
            <a:chExt cx="540000" cy="540000"/>
          </a:xfrm>
        </p:grpSpPr>
        <p:sp>
          <p:nvSpPr>
            <p:cNvPr id="126" name="Oval 125"/>
            <p:cNvSpPr/>
            <p:nvPr/>
          </p:nvSpPr>
          <p:spPr bwMode="auto">
            <a:xfrm>
              <a:off x="2664069" y="1714499"/>
              <a:ext cx="540000" cy="540000"/>
            </a:xfrm>
            <a:prstGeom prst="ellipse">
              <a:avLst/>
            </a:prstGeom>
            <a:no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27" name="TextBox 126"/>
            <p:cNvSpPr txBox="1"/>
            <p:nvPr/>
          </p:nvSpPr>
          <p:spPr>
            <a:xfrm>
              <a:off x="2861855" y="1769055"/>
              <a:ext cx="189154" cy="439479"/>
            </a:xfrm>
            <a:prstGeom prst="rect">
              <a:avLst/>
            </a:prstGeom>
            <a:noFill/>
          </p:spPr>
          <p:txBody>
            <a:bodyPr wrap="none" lIns="0" tIns="0" rIns="0" bIns="0" rtlCol="0">
              <a:spAutoFit/>
            </a:bodyPr>
            <a:lstStyle/>
            <a:p>
              <a:r>
                <a:rPr lang="sv-SE" sz="2100" dirty="0">
                  <a:gradFill>
                    <a:gsLst>
                      <a:gs pos="0">
                        <a:schemeClr val="tx1"/>
                      </a:gs>
                      <a:gs pos="86000">
                        <a:schemeClr val="tx1"/>
                      </a:gs>
                    </a:gsLst>
                    <a:lin ang="5400000" scaled="0"/>
                  </a:gradFill>
                  <a:latin typeface="Segoe UI Light" pitchFamily="34" charset="0"/>
                </a:rPr>
                <a:t>1</a:t>
              </a:r>
              <a:endParaRPr lang="en-US" sz="3000" dirty="0" err="1">
                <a:gradFill>
                  <a:gsLst>
                    <a:gs pos="0">
                      <a:schemeClr val="tx1"/>
                    </a:gs>
                    <a:gs pos="86000">
                      <a:schemeClr val="tx1"/>
                    </a:gs>
                  </a:gsLst>
                  <a:lin ang="5400000" scaled="0"/>
                </a:gradFill>
                <a:latin typeface="Segoe UI Light" pitchFamily="34" charset="0"/>
              </a:endParaRPr>
            </a:p>
          </p:txBody>
        </p:sp>
      </p:grpSp>
      <p:grpSp>
        <p:nvGrpSpPr>
          <p:cNvPr id="128" name="Group 127"/>
          <p:cNvGrpSpPr/>
          <p:nvPr/>
        </p:nvGrpSpPr>
        <p:grpSpPr>
          <a:xfrm>
            <a:off x="4128808" y="3359609"/>
            <a:ext cx="418293" cy="405000"/>
            <a:chOff x="2654359" y="1714499"/>
            <a:chExt cx="557804" cy="540000"/>
          </a:xfrm>
        </p:grpSpPr>
        <p:sp>
          <p:nvSpPr>
            <p:cNvPr id="129" name="Oval 128"/>
            <p:cNvSpPr/>
            <p:nvPr/>
          </p:nvSpPr>
          <p:spPr bwMode="auto">
            <a:xfrm>
              <a:off x="2664069" y="1714499"/>
              <a:ext cx="540000" cy="540000"/>
            </a:xfrm>
            <a:prstGeom prst="ellipse">
              <a:avLst/>
            </a:prstGeom>
            <a:no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30" name="TextBox 129"/>
            <p:cNvSpPr txBox="1"/>
            <p:nvPr/>
          </p:nvSpPr>
          <p:spPr>
            <a:xfrm>
              <a:off x="2654359" y="1769055"/>
              <a:ext cx="557804" cy="439479"/>
            </a:xfrm>
            <a:prstGeom prst="rect">
              <a:avLst/>
            </a:prstGeom>
            <a:noFill/>
          </p:spPr>
          <p:txBody>
            <a:bodyPr wrap="square" lIns="0" tIns="0" rIns="0" bIns="0" rtlCol="0">
              <a:spAutoFit/>
            </a:bodyPr>
            <a:lstStyle/>
            <a:p>
              <a:pPr algn="ctr"/>
              <a:r>
                <a:rPr lang="sv-SE" sz="2100" dirty="0">
                  <a:gradFill>
                    <a:gsLst>
                      <a:gs pos="0">
                        <a:schemeClr val="tx1"/>
                      </a:gs>
                      <a:gs pos="86000">
                        <a:schemeClr val="tx1"/>
                      </a:gs>
                    </a:gsLst>
                    <a:lin ang="5400000" scaled="0"/>
                  </a:gradFill>
                  <a:latin typeface="Segoe UI Light" pitchFamily="34" charset="0"/>
                </a:rPr>
                <a:t>2</a:t>
              </a:r>
              <a:endParaRPr lang="en-US" sz="3000" dirty="0" err="1">
                <a:gradFill>
                  <a:gsLst>
                    <a:gs pos="0">
                      <a:schemeClr val="tx1"/>
                    </a:gs>
                    <a:gs pos="86000">
                      <a:schemeClr val="tx1"/>
                    </a:gs>
                  </a:gsLst>
                  <a:lin ang="5400000" scaled="0"/>
                </a:gradFill>
                <a:latin typeface="Segoe UI Light" pitchFamily="34" charset="0"/>
              </a:endParaRPr>
            </a:p>
          </p:txBody>
        </p:sp>
      </p:grpSp>
      <p:grpSp>
        <p:nvGrpSpPr>
          <p:cNvPr id="131" name="Group 130"/>
          <p:cNvGrpSpPr/>
          <p:nvPr/>
        </p:nvGrpSpPr>
        <p:grpSpPr>
          <a:xfrm>
            <a:off x="2659813" y="2902568"/>
            <a:ext cx="410022" cy="351000"/>
            <a:chOff x="2472690" y="2882094"/>
            <a:chExt cx="546773" cy="468000"/>
          </a:xfrm>
        </p:grpSpPr>
        <p:sp>
          <p:nvSpPr>
            <p:cNvPr id="132" name="Flowchart: Preparation 131"/>
            <p:cNvSpPr/>
            <p:nvPr/>
          </p:nvSpPr>
          <p:spPr bwMode="auto">
            <a:xfrm>
              <a:off x="2472690" y="2882094"/>
              <a:ext cx="546773" cy="468000"/>
            </a:xfrm>
            <a:prstGeom prst="flowChartPreparation">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33" name="Picture 30" descr="D:\Pennie's documents\MS Image\NEWFeb15\Windows_Vista_Icons_ for_Marketing_use\Keys.png"/>
            <p:cNvPicPr>
              <a:picLocks noChangeAspect="1" noChangeArrowheads="1"/>
            </p:cNvPicPr>
            <p:nvPr/>
          </p:nvPicPr>
          <p:blipFill>
            <a:blip r:embed="rId16"/>
            <a:srcRect/>
            <a:stretch>
              <a:fillRect/>
            </a:stretch>
          </p:blipFill>
          <p:spPr bwMode="auto">
            <a:xfrm>
              <a:off x="2608827" y="2939457"/>
              <a:ext cx="353273" cy="353273"/>
            </a:xfrm>
            <a:prstGeom prst="rect">
              <a:avLst/>
            </a:prstGeom>
            <a:noFill/>
          </p:spPr>
        </p:pic>
      </p:grpSp>
      <p:grpSp>
        <p:nvGrpSpPr>
          <p:cNvPr id="134" name="Group 133"/>
          <p:cNvGrpSpPr/>
          <p:nvPr/>
        </p:nvGrpSpPr>
        <p:grpSpPr>
          <a:xfrm>
            <a:off x="2454803" y="3875386"/>
            <a:ext cx="410022" cy="351000"/>
            <a:chOff x="2472690" y="2882094"/>
            <a:chExt cx="546773" cy="468000"/>
          </a:xfrm>
        </p:grpSpPr>
        <p:sp>
          <p:nvSpPr>
            <p:cNvPr id="135" name="Flowchart: Preparation 134"/>
            <p:cNvSpPr/>
            <p:nvPr/>
          </p:nvSpPr>
          <p:spPr bwMode="auto">
            <a:xfrm>
              <a:off x="2472690" y="2882094"/>
              <a:ext cx="546773" cy="468000"/>
            </a:xfrm>
            <a:prstGeom prst="flowChartPreparation">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36" name="Picture 30" descr="D:\Pennie's documents\MS Image\NEWFeb15\Windows_Vista_Icons_ for_Marketing_use\Keys.png"/>
            <p:cNvPicPr>
              <a:picLocks noChangeAspect="1" noChangeArrowheads="1"/>
            </p:cNvPicPr>
            <p:nvPr/>
          </p:nvPicPr>
          <p:blipFill>
            <a:blip r:embed="rId16"/>
            <a:srcRect/>
            <a:stretch>
              <a:fillRect/>
            </a:stretch>
          </p:blipFill>
          <p:spPr bwMode="auto">
            <a:xfrm>
              <a:off x="2608827" y="2939457"/>
              <a:ext cx="353273" cy="353273"/>
            </a:xfrm>
            <a:prstGeom prst="rect">
              <a:avLst/>
            </a:prstGeom>
            <a:noFill/>
          </p:spPr>
        </p:pic>
      </p:grpSp>
      <p:sp>
        <p:nvSpPr>
          <p:cNvPr id="137" name="TextBox 136"/>
          <p:cNvSpPr txBox="1"/>
          <p:nvPr/>
        </p:nvSpPr>
        <p:spPr>
          <a:xfrm rot="19413301">
            <a:off x="1383778" y="2674246"/>
            <a:ext cx="2228612" cy="235449"/>
          </a:xfrm>
          <a:prstGeom prst="rect">
            <a:avLst/>
          </a:prstGeom>
          <a:noFill/>
        </p:spPr>
        <p:txBody>
          <a:bodyPr wrap="none" lIns="0" tIns="0" rIns="0" bIns="0" rtlCol="0">
            <a:spAutoFit/>
          </a:bodyPr>
          <a:lstStyle/>
          <a:p>
            <a:r>
              <a:rPr lang="sv-SE" sz="1500" dirty="0" err="1">
                <a:gradFill>
                  <a:gsLst>
                    <a:gs pos="0">
                      <a:schemeClr val="tx1"/>
                    </a:gs>
                    <a:gs pos="86000">
                      <a:schemeClr val="tx1"/>
                    </a:gs>
                  </a:gsLst>
                  <a:lin ang="5400000" scaled="0"/>
                </a:gradFill>
                <a:latin typeface="Segoe UI Light" pitchFamily="34" charset="0"/>
              </a:rPr>
              <a:t>realm</a:t>
            </a:r>
            <a:r>
              <a:rPr lang="sv-SE" sz="1500" dirty="0">
                <a:gradFill>
                  <a:gsLst>
                    <a:gs pos="0">
                      <a:schemeClr val="tx1"/>
                    </a:gs>
                    <a:gs pos="86000">
                      <a:schemeClr val="tx1"/>
                    </a:gs>
                  </a:gsLst>
                  <a:lin ang="5400000" scaled="0"/>
                </a:gradFill>
                <a:latin typeface="Segoe UI Light" pitchFamily="34" charset="0"/>
              </a:rPr>
              <a:t>, </a:t>
            </a:r>
            <a:r>
              <a:rPr lang="sv-SE" sz="1500" dirty="0" err="1">
                <a:gradFill>
                  <a:gsLst>
                    <a:gs pos="0">
                      <a:schemeClr val="tx1"/>
                    </a:gs>
                    <a:gs pos="86000">
                      <a:schemeClr val="tx1"/>
                    </a:gs>
                  </a:gsLst>
                  <a:lin ang="5400000" scaled="0"/>
                </a:gradFill>
                <a:latin typeface="Segoe UI Light" pitchFamily="34" charset="0"/>
              </a:rPr>
              <a:t>username</a:t>
            </a:r>
            <a:r>
              <a:rPr lang="sv-SE" sz="1500" dirty="0">
                <a:gradFill>
                  <a:gsLst>
                    <a:gs pos="0">
                      <a:schemeClr val="tx1"/>
                    </a:gs>
                    <a:gs pos="86000">
                      <a:schemeClr val="tx1"/>
                    </a:gs>
                  </a:gsLst>
                  <a:lin ang="5400000" scaled="0"/>
                </a:gradFill>
                <a:latin typeface="Segoe UI Light" pitchFamily="34" charset="0"/>
              </a:rPr>
              <a:t>, </a:t>
            </a:r>
            <a:r>
              <a:rPr lang="sv-SE" sz="1500" dirty="0" err="1">
                <a:gradFill>
                  <a:gsLst>
                    <a:gs pos="0">
                      <a:schemeClr val="tx1"/>
                    </a:gs>
                    <a:gs pos="86000">
                      <a:schemeClr val="tx1"/>
                    </a:gs>
                  </a:gsLst>
                  <a:lin ang="5400000" scaled="0"/>
                </a:gradFill>
                <a:latin typeface="Segoe UI Light" pitchFamily="34" charset="0"/>
              </a:rPr>
              <a:t>password</a:t>
            </a:r>
            <a:endParaRPr lang="en-US" sz="1500" dirty="0" err="1">
              <a:gradFill>
                <a:gsLst>
                  <a:gs pos="0">
                    <a:schemeClr val="tx1"/>
                  </a:gs>
                  <a:gs pos="86000">
                    <a:schemeClr val="tx1"/>
                  </a:gs>
                </a:gsLst>
                <a:lin ang="5400000" scaled="0"/>
              </a:gradFill>
              <a:latin typeface="Segoe UI Light" pitchFamily="34" charset="0"/>
            </a:endParaRPr>
          </a:p>
        </p:txBody>
      </p:sp>
      <p:grpSp>
        <p:nvGrpSpPr>
          <p:cNvPr id="138" name="Group 137"/>
          <p:cNvGrpSpPr/>
          <p:nvPr/>
        </p:nvGrpSpPr>
        <p:grpSpPr>
          <a:xfrm>
            <a:off x="6214443" y="3916807"/>
            <a:ext cx="378966" cy="308351"/>
            <a:chOff x="5491248" y="2734803"/>
            <a:chExt cx="1970260" cy="1602896"/>
          </a:xfrm>
        </p:grpSpPr>
        <p:sp>
          <p:nvSpPr>
            <p:cNvPr id="139" name="Freeform 138"/>
            <p:cNvSpPr>
              <a:spLocks noEditPoints="1"/>
            </p:cNvSpPr>
            <p:nvPr/>
          </p:nvSpPr>
          <p:spPr bwMode="black">
            <a:xfrm>
              <a:off x="5491248" y="2891133"/>
              <a:ext cx="1438604" cy="144656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17" tIns="47558" rIns="95117" bIns="4755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99261"/>
              <a:endParaRPr lang="en-US" sz="1200">
                <a:solidFill>
                  <a:srgbClr val="FFFFFF"/>
                </a:solidFill>
              </a:endParaRPr>
            </a:p>
          </p:txBody>
        </p:sp>
        <p:sp>
          <p:nvSpPr>
            <p:cNvPr id="140" name="Freeform 139"/>
            <p:cNvSpPr>
              <a:spLocks noEditPoints="1"/>
            </p:cNvSpPr>
            <p:nvPr/>
          </p:nvSpPr>
          <p:spPr bwMode="black">
            <a:xfrm>
              <a:off x="6731781" y="2734803"/>
              <a:ext cx="729727" cy="785815"/>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17" tIns="47558" rIns="95117" bIns="4755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99261"/>
              <a:endParaRPr lang="en-US" sz="1200">
                <a:solidFill>
                  <a:srgbClr val="FFFFFF"/>
                </a:solidFill>
              </a:endParaRPr>
            </a:p>
          </p:txBody>
        </p:sp>
      </p:grpSp>
    </p:spTree>
    <p:extLst>
      <p:ext uri="{BB962C8B-B14F-4D97-AF65-F5344CB8AC3E}">
        <p14:creationId xmlns:p14="http://schemas.microsoft.com/office/powerpoint/2010/main" val="4226128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fade">
                                      <p:cBhvr>
                                        <p:cTn id="7" dur="500"/>
                                        <p:tgtEl>
                                          <p:spTgt spid="1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37"/>
                                        </p:tgtEl>
                                      </p:cBhvr>
                                    </p:animEffect>
                                    <p:set>
                                      <p:cBhvr>
                                        <p:cTn id="12" dur="1" fill="hold">
                                          <p:stCondLst>
                                            <p:cond delay="499"/>
                                          </p:stCondLst>
                                        </p:cTn>
                                        <p:tgtEl>
                                          <p:spTgt spid="137"/>
                                        </p:tgtEl>
                                        <p:attrNameLst>
                                          <p:attrName>style.visibility</p:attrName>
                                        </p:attrNameLst>
                                      </p:cBhvr>
                                      <p:to>
                                        <p:strVal val="hidden"/>
                                      </p:to>
                                    </p:set>
                                  </p:childTnLst>
                                </p:cTn>
                              </p:par>
                            </p:childTnLst>
                          </p:cTn>
                        </p:par>
                        <p:par>
                          <p:cTn id="13" fill="hold">
                            <p:stCondLst>
                              <p:cond delay="500"/>
                            </p:stCondLst>
                            <p:childTnLst>
                              <p:par>
                                <p:cTn id="14" presetID="1" presetClass="entr" presetSubtype="0" fill="hold" nodeType="afterEffect">
                                  <p:stCondLst>
                                    <p:cond delay="0"/>
                                  </p:stCondLst>
                                  <p:childTnLst>
                                    <p:set>
                                      <p:cBhvr>
                                        <p:cTn id="15" dur="1" fill="hold">
                                          <p:stCondLst>
                                            <p:cond delay="0"/>
                                          </p:stCondLst>
                                        </p:cTn>
                                        <p:tgtEl>
                                          <p:spTgt spid="13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a:t>
            </a:r>
            <a:r>
              <a:rPr lang="en-US" dirty="0" smtClean="0"/>
              <a:t>Acquire a token</a:t>
            </a:r>
            <a:br>
              <a:rPr lang="en-US" dirty="0" smtClean="0"/>
            </a:br>
            <a:r>
              <a:rPr lang="en-US" dirty="0" smtClean="0"/>
              <a:t> from ACS</a:t>
            </a:r>
            <a:r>
              <a:rPr lang="sv-SE" dirty="0" smtClean="0"/>
              <a:t>”</a:t>
            </a:r>
            <a:endParaRPr lang="en-US" dirty="0"/>
          </a:p>
        </p:txBody>
      </p:sp>
      <p:sp>
        <p:nvSpPr>
          <p:cNvPr id="5" name="Text Placeholder 4"/>
          <p:cNvSpPr>
            <a:spLocks noGrp="1"/>
          </p:cNvSpPr>
          <p:nvPr>
            <p:ph type="body" sz="quarter" idx="12"/>
          </p:nvPr>
        </p:nvSpPr>
        <p:spPr/>
        <p:txBody>
          <a:bodyPr/>
          <a:lstStyle/>
          <a:p>
            <a:endParaRPr lang="en-AU"/>
          </a:p>
        </p:txBody>
      </p:sp>
    </p:spTree>
    <p:extLst>
      <p:ext uri="{BB962C8B-B14F-4D97-AF65-F5344CB8AC3E}">
        <p14:creationId xmlns:p14="http://schemas.microsoft.com/office/powerpoint/2010/main" val="1288257731"/>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rc 16"/>
          <p:cNvSpPr/>
          <p:nvPr/>
        </p:nvSpPr>
        <p:spPr>
          <a:xfrm rot="19407448" flipV="1">
            <a:off x="2749550" y="2594587"/>
            <a:ext cx="2020902" cy="2020902"/>
          </a:xfrm>
          <a:prstGeom prst="arc">
            <a:avLst>
              <a:gd name="adj1" fmla="val 9907333"/>
              <a:gd name="adj2" fmla="val 17059661"/>
            </a:avLst>
          </a:prstGeom>
          <a:ln w="31750" cap="rnd">
            <a:solidFill>
              <a:srgbClr val="21CFFF"/>
            </a:solidFill>
            <a:prstDash val="sysDot"/>
            <a:headEnd type="none"/>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4" name="Title 3"/>
          <p:cNvSpPr>
            <a:spLocks noGrp="1"/>
          </p:cNvSpPr>
          <p:nvPr>
            <p:ph type="title"/>
          </p:nvPr>
        </p:nvSpPr>
        <p:spPr/>
        <p:txBody>
          <a:bodyPr/>
          <a:lstStyle/>
          <a:p>
            <a:r>
              <a:rPr lang="en-US" dirty="0"/>
              <a:t>Federated Authentication</a:t>
            </a:r>
            <a:endParaRPr lang="en-AU" dirty="0"/>
          </a:p>
        </p:txBody>
      </p:sp>
      <p:pic>
        <p:nvPicPr>
          <p:cNvPr id="5" name="Picture 18" descr="Map US North America states"/>
          <p:cNvPicPr>
            <a:picLocks noChangeAspect="1" noChangeArrowheads="1"/>
          </p:cNvPicPr>
          <p:nvPr/>
        </p:nvPicPr>
        <p:blipFill>
          <a:blip r:embed="rId2" cstate="print"/>
          <a:srcRect/>
          <a:stretch>
            <a:fillRect/>
          </a:stretch>
        </p:blipFill>
        <p:spPr bwMode="auto">
          <a:xfrm>
            <a:off x="4727269" y="2731501"/>
            <a:ext cx="2629693" cy="1972550"/>
          </a:xfrm>
          <a:prstGeom prst="rect">
            <a:avLst/>
          </a:prstGeom>
          <a:noFill/>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1648" y="3272297"/>
            <a:ext cx="1278550" cy="127873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5535" y="1369104"/>
            <a:ext cx="1278550" cy="1278732"/>
          </a:xfrm>
          <a:prstGeom prst="rect">
            <a:avLst/>
          </a:prstGeom>
        </p:spPr>
      </p:pic>
      <p:pic>
        <p:nvPicPr>
          <p:cNvPr id="8" name="Picture 10" descr="user business casual man"/>
          <p:cNvPicPr>
            <a:picLocks noChangeAspect="1" noChangeArrowheads="1"/>
          </p:cNvPicPr>
          <p:nvPr/>
        </p:nvPicPr>
        <p:blipFill>
          <a:blip r:embed="rId5"/>
          <a:srcRect/>
          <a:stretch>
            <a:fillRect/>
          </a:stretch>
        </p:blipFill>
        <p:spPr bwMode="auto">
          <a:xfrm flipH="1">
            <a:off x="2320912" y="2928711"/>
            <a:ext cx="614077" cy="816570"/>
          </a:xfrm>
          <a:prstGeom prst="rect">
            <a:avLst/>
          </a:prstGeom>
          <a:noFill/>
        </p:spPr>
      </p:pic>
      <p:pic>
        <p:nvPicPr>
          <p:cNvPr id="13" name="Picture 4" descr="http://www.veryicon.com/icon/png/Business/Pretty%20Office%203/Payment%20card.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65790" y="4070388"/>
            <a:ext cx="799125" cy="79923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http://icons.iconarchive.com/icons/dapino/summer-holiday/256/passport-icon.png"/>
          <p:cNvPicPr>
            <a:picLocks noChangeAspect="1" noChangeArrowheads="1"/>
          </p:cNvPicPr>
          <p:nvPr/>
        </p:nvPicPr>
        <p:blipFill>
          <a:blip r:embed="rId7">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450605" y="4110039"/>
            <a:ext cx="751284" cy="751391"/>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40" descr="D:\Pennie's documents\MS Image\NEWFeb15\Windows_Vista_Icons_ for_Marketing_use\SecurityCritical.png"/>
          <p:cNvPicPr>
            <a:picLocks noChangeAspect="1" noChangeArrowheads="1"/>
          </p:cNvPicPr>
          <p:nvPr/>
        </p:nvPicPr>
        <p:blipFill>
          <a:blip r:embed="rId9"/>
          <a:srcRect/>
          <a:stretch>
            <a:fillRect/>
          </a:stretch>
        </p:blipFill>
        <p:spPr bwMode="auto">
          <a:xfrm>
            <a:off x="3206343" y="4110039"/>
            <a:ext cx="725553" cy="725656"/>
          </a:xfrm>
          <a:prstGeom prst="rect">
            <a:avLst/>
          </a:prstGeom>
          <a:noFill/>
        </p:spPr>
      </p:pic>
      <p:sp>
        <p:nvSpPr>
          <p:cNvPr id="2" name="Arc 1"/>
          <p:cNvSpPr/>
          <p:nvPr/>
        </p:nvSpPr>
        <p:spPr>
          <a:xfrm>
            <a:off x="2704779" y="1805747"/>
            <a:ext cx="2020902" cy="2020902"/>
          </a:xfrm>
          <a:prstGeom prst="arc">
            <a:avLst>
              <a:gd name="adj1" fmla="val 11010372"/>
              <a:gd name="adj2" fmla="val 17625459"/>
            </a:avLst>
          </a:prstGeom>
          <a:ln w="31750" cap="rnd">
            <a:solidFill>
              <a:srgbClr val="21CFFF"/>
            </a:solidFill>
            <a:prstDash val="sysDot"/>
            <a:headEnd type="none"/>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16" name="Arc 15"/>
          <p:cNvSpPr/>
          <p:nvPr/>
        </p:nvSpPr>
        <p:spPr>
          <a:xfrm flipH="1" flipV="1">
            <a:off x="2358997" y="1337021"/>
            <a:ext cx="2020902" cy="2020902"/>
          </a:xfrm>
          <a:prstGeom prst="arc">
            <a:avLst>
              <a:gd name="adj1" fmla="val 11157808"/>
              <a:gd name="adj2" fmla="val 17059661"/>
            </a:avLst>
          </a:prstGeom>
          <a:ln w="31750" cap="rnd">
            <a:solidFill>
              <a:srgbClr val="21CFFF"/>
            </a:solidFill>
            <a:prstDash val="sysDot"/>
            <a:headEnd type="none"/>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pic>
        <p:nvPicPr>
          <p:cNvPr id="11" name="Picture 2" descr="http://icons.iconarchive.com/icons/dapino/summer-holiday/256/passport-icon.png"/>
          <p:cNvPicPr>
            <a:picLocks noChangeAspect="1" noChangeArrowheads="1"/>
          </p:cNvPicPr>
          <p:nvPr/>
        </p:nvPicPr>
        <p:blipFill>
          <a:blip r:embed="rId7">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476025" y="2739228"/>
            <a:ext cx="751284" cy="751391"/>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92729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par>
                          <p:cTn id="18" fill="hold">
                            <p:stCondLst>
                              <p:cond delay="500"/>
                            </p:stCondLst>
                            <p:childTnLst>
                              <p:par>
                                <p:cTn id="19" presetID="10" presetClass="exit" presetSubtype="0" fill="hold" nodeType="afterEffect">
                                  <p:stCondLst>
                                    <p:cond delay="0"/>
                                  </p:stCondLst>
                                  <p:childTnLst>
                                    <p:animEffect transition="out" filter="fade">
                                      <p:cBhvr>
                                        <p:cTn id="20" dur="500"/>
                                        <p:tgtEl>
                                          <p:spTgt spid="15"/>
                                        </p:tgtEl>
                                      </p:cBhvr>
                                    </p:animEffect>
                                    <p:set>
                                      <p:cBhvr>
                                        <p:cTn id="21" dur="1" fill="hold">
                                          <p:stCondLst>
                                            <p:cond delay="499"/>
                                          </p:stCondLst>
                                        </p:cTn>
                                        <p:tgtEl>
                                          <p:spTgt spid="15"/>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500"/>
                                        <p:tgtEl>
                                          <p:spTgt spid="17"/>
                                        </p:tgtEl>
                                      </p:cBhvr>
                                    </p:animEffect>
                                    <p:set>
                                      <p:cBhvr>
                                        <p:cTn id="24" dur="1" fill="hold">
                                          <p:stCondLst>
                                            <p:cond delay="499"/>
                                          </p:stCondLst>
                                        </p:cTn>
                                        <p:tgtEl>
                                          <p:spTgt spid="17"/>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1"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par>
                          <p:cTn id="48" fill="hold">
                            <p:stCondLst>
                              <p:cond delay="500"/>
                            </p:stCondLst>
                            <p:childTnLst>
                              <p:par>
                                <p:cTn id="49" presetID="10" presetClass="exit" presetSubtype="0" fill="hold" nodeType="afterEffect">
                                  <p:stCondLst>
                                    <p:cond delay="0"/>
                                  </p:stCondLst>
                                  <p:childTnLst>
                                    <p:animEffect transition="out" filter="fade">
                                      <p:cBhvr>
                                        <p:cTn id="50" dur="500"/>
                                        <p:tgtEl>
                                          <p:spTgt spid="11"/>
                                        </p:tgtEl>
                                      </p:cBhvr>
                                    </p:animEffect>
                                    <p:set>
                                      <p:cBhvr>
                                        <p:cTn id="51" dur="1" fill="hold">
                                          <p:stCondLst>
                                            <p:cond delay="499"/>
                                          </p:stCondLst>
                                        </p:cTn>
                                        <p:tgtEl>
                                          <p:spTgt spid="11"/>
                                        </p:tgtEl>
                                        <p:attrNameLst>
                                          <p:attrName>style.visibility</p:attrName>
                                        </p:attrNameLst>
                                      </p:cBhvr>
                                      <p:to>
                                        <p:strVal val="hidden"/>
                                      </p:to>
                                    </p:set>
                                  </p:childTnLst>
                                </p:cTn>
                              </p:par>
                            </p:childTnLst>
                          </p:cTn>
                        </p:par>
                        <p:par>
                          <p:cTn id="52" fill="hold">
                            <p:stCondLst>
                              <p:cond delay="1000"/>
                            </p:stCondLst>
                            <p:childTnLst>
                              <p:par>
                                <p:cTn id="53" presetID="10" presetClass="entr" presetSubtype="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2"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Arc 54"/>
          <p:cNvSpPr/>
          <p:nvPr/>
        </p:nvSpPr>
        <p:spPr>
          <a:xfrm rot="19407448" flipV="1">
            <a:off x="2749550" y="2594587"/>
            <a:ext cx="2020902" cy="2020902"/>
          </a:xfrm>
          <a:prstGeom prst="arc">
            <a:avLst>
              <a:gd name="adj1" fmla="val 9907333"/>
              <a:gd name="adj2" fmla="val 17059661"/>
            </a:avLst>
          </a:prstGeom>
          <a:ln w="31750" cap="rnd">
            <a:solidFill>
              <a:srgbClr val="21CFFF"/>
            </a:solidFill>
            <a:prstDash val="sysDot"/>
            <a:headEnd type="none"/>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56" name="Arc 55"/>
          <p:cNvSpPr/>
          <p:nvPr/>
        </p:nvSpPr>
        <p:spPr>
          <a:xfrm>
            <a:off x="2704779" y="1805747"/>
            <a:ext cx="2020902" cy="2020902"/>
          </a:xfrm>
          <a:prstGeom prst="arc">
            <a:avLst>
              <a:gd name="adj1" fmla="val 11010372"/>
              <a:gd name="adj2" fmla="val 17625459"/>
            </a:avLst>
          </a:prstGeom>
          <a:ln w="31750" cap="rnd">
            <a:solidFill>
              <a:srgbClr val="21CFFF"/>
            </a:solidFill>
            <a:prstDash val="sysDot"/>
            <a:headEnd type="none"/>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57" name="Arc 56"/>
          <p:cNvSpPr/>
          <p:nvPr/>
        </p:nvSpPr>
        <p:spPr>
          <a:xfrm flipH="1" flipV="1">
            <a:off x="2358997" y="1337021"/>
            <a:ext cx="2020902" cy="2020902"/>
          </a:xfrm>
          <a:prstGeom prst="arc">
            <a:avLst>
              <a:gd name="adj1" fmla="val 11157808"/>
              <a:gd name="adj2" fmla="val 17059661"/>
            </a:avLst>
          </a:prstGeom>
          <a:ln w="31750" cap="rnd">
            <a:solidFill>
              <a:srgbClr val="21CFFF"/>
            </a:solidFill>
            <a:prstDash val="sysDot"/>
            <a:headEnd type="none"/>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4" name="Title 3"/>
          <p:cNvSpPr>
            <a:spLocks noGrp="1"/>
          </p:cNvSpPr>
          <p:nvPr>
            <p:ph type="title"/>
          </p:nvPr>
        </p:nvSpPr>
        <p:spPr/>
        <p:txBody>
          <a:bodyPr/>
          <a:lstStyle/>
          <a:p>
            <a:r>
              <a:rPr lang="en-US" dirty="0"/>
              <a:t>Federated Authentication</a:t>
            </a:r>
            <a:endParaRPr lang="en-AU" dirty="0"/>
          </a:p>
        </p:txBody>
      </p:sp>
      <p:grpSp>
        <p:nvGrpSpPr>
          <p:cNvPr id="16" name="Group 15"/>
          <p:cNvGrpSpPr/>
          <p:nvPr/>
        </p:nvGrpSpPr>
        <p:grpSpPr>
          <a:xfrm>
            <a:off x="4501648" y="2731501"/>
            <a:ext cx="2855314" cy="1972550"/>
            <a:chOff x="6000595" y="3337201"/>
            <a:chExt cx="3807625" cy="2630067"/>
          </a:xfrm>
        </p:grpSpPr>
        <p:pic>
          <p:nvPicPr>
            <p:cNvPr id="17" name="Picture 18" descr="Map US North America states"/>
            <p:cNvPicPr>
              <a:picLocks noChangeAspect="1" noChangeArrowheads="1"/>
            </p:cNvPicPr>
            <p:nvPr/>
          </p:nvPicPr>
          <p:blipFill>
            <a:blip r:embed="rId2" cstate="print"/>
            <a:srcRect/>
            <a:stretch>
              <a:fillRect/>
            </a:stretch>
          </p:blipFill>
          <p:spPr bwMode="auto">
            <a:xfrm>
              <a:off x="6301465" y="3337201"/>
              <a:ext cx="3506755" cy="2630067"/>
            </a:xfrm>
            <a:prstGeom prst="rect">
              <a:avLst/>
            </a:prstGeom>
            <a:noFill/>
          </p:spPr>
        </p:pic>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0595" y="4058263"/>
              <a:ext cx="1704975" cy="1704975"/>
            </a:xfrm>
            <a:prstGeom prst="rect">
              <a:avLst/>
            </a:prstGeom>
          </p:spPr>
        </p:pic>
      </p:grp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5535" y="1369104"/>
            <a:ext cx="1278550" cy="1278732"/>
          </a:xfrm>
          <a:prstGeom prst="rect">
            <a:avLst/>
          </a:prstGeom>
        </p:spPr>
      </p:pic>
      <p:pic>
        <p:nvPicPr>
          <p:cNvPr id="20" name="Picture 10" descr="user business casual man"/>
          <p:cNvPicPr>
            <a:picLocks noChangeAspect="1" noChangeArrowheads="1"/>
          </p:cNvPicPr>
          <p:nvPr/>
        </p:nvPicPr>
        <p:blipFill>
          <a:blip r:embed="rId5"/>
          <a:srcRect/>
          <a:stretch>
            <a:fillRect/>
          </a:stretch>
        </p:blipFill>
        <p:spPr bwMode="auto">
          <a:xfrm flipH="1">
            <a:off x="2320912" y="2928711"/>
            <a:ext cx="614077" cy="816570"/>
          </a:xfrm>
          <a:prstGeom prst="rect">
            <a:avLst/>
          </a:prstGeom>
          <a:noFill/>
        </p:spPr>
      </p:pic>
      <p:pic>
        <p:nvPicPr>
          <p:cNvPr id="23" name="Picture 2" descr="http://icons.iconarchive.com/icons/dapino/summer-holiday/256/passport-icon.png"/>
          <p:cNvPicPr>
            <a:picLocks noChangeAspect="1" noChangeArrowheads="1"/>
          </p:cNvPicPr>
          <p:nvPr/>
        </p:nvPicPr>
        <p:blipFill>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476025" y="2739228"/>
            <a:ext cx="751284" cy="751391"/>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5" name="Picture 2" descr="http://icons.iconarchive.com/icons/dapino/summer-holiday/256/passport-icon.png"/>
          <p:cNvPicPr>
            <a:picLocks noChangeAspect="1" noChangeArrowheads="1"/>
          </p:cNvPicPr>
          <p:nvPr/>
        </p:nvPicPr>
        <p:blipFill>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450605" y="4110039"/>
            <a:ext cx="751284" cy="751391"/>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6" name="Group 25"/>
          <p:cNvGrpSpPr/>
          <p:nvPr/>
        </p:nvGrpSpPr>
        <p:grpSpPr>
          <a:xfrm>
            <a:off x="3621235" y="2928710"/>
            <a:ext cx="438294" cy="1782778"/>
            <a:chOff x="4826545" y="3600147"/>
            <a:chExt cx="584475" cy="2377037"/>
          </a:xfrm>
        </p:grpSpPr>
        <p:grpSp>
          <p:nvGrpSpPr>
            <p:cNvPr id="27" name="Group 26"/>
            <p:cNvGrpSpPr/>
            <p:nvPr/>
          </p:nvGrpSpPr>
          <p:grpSpPr>
            <a:xfrm>
              <a:off x="4864247" y="3600147"/>
              <a:ext cx="546773" cy="468000"/>
              <a:chOff x="2472690" y="2882094"/>
              <a:chExt cx="546773" cy="468000"/>
            </a:xfrm>
          </p:grpSpPr>
          <p:sp>
            <p:nvSpPr>
              <p:cNvPr id="31" name="Flowchart: Preparation 30"/>
              <p:cNvSpPr/>
              <p:nvPr/>
            </p:nvSpPr>
            <p:spPr bwMode="auto">
              <a:xfrm>
                <a:off x="2472690" y="2882094"/>
                <a:ext cx="546773" cy="468000"/>
              </a:xfrm>
              <a:prstGeom prst="flowChartPreparation">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2" name="Picture 30" descr="D:\Pennie's documents\MS Image\NEWFeb15\Windows_Vista_Icons_ for_Marketing_use\Keys.png"/>
              <p:cNvPicPr>
                <a:picLocks noChangeAspect="1" noChangeArrowheads="1"/>
              </p:cNvPicPr>
              <p:nvPr/>
            </p:nvPicPr>
            <p:blipFill>
              <a:blip r:embed="rId8"/>
              <a:srcRect/>
              <a:stretch>
                <a:fillRect/>
              </a:stretch>
            </p:blipFill>
            <p:spPr bwMode="auto">
              <a:xfrm>
                <a:off x="2608827" y="2939457"/>
                <a:ext cx="353273" cy="353273"/>
              </a:xfrm>
              <a:prstGeom prst="rect">
                <a:avLst/>
              </a:prstGeom>
              <a:noFill/>
            </p:spPr>
          </p:pic>
        </p:grpSp>
        <p:grpSp>
          <p:nvGrpSpPr>
            <p:cNvPr id="28" name="Group 27"/>
            <p:cNvGrpSpPr/>
            <p:nvPr/>
          </p:nvGrpSpPr>
          <p:grpSpPr>
            <a:xfrm>
              <a:off x="4826545" y="5509184"/>
              <a:ext cx="546773" cy="468000"/>
              <a:chOff x="2472690" y="2882094"/>
              <a:chExt cx="546773" cy="468000"/>
            </a:xfrm>
          </p:grpSpPr>
          <p:sp>
            <p:nvSpPr>
              <p:cNvPr id="29" name="Flowchart: Preparation 28"/>
              <p:cNvSpPr/>
              <p:nvPr/>
            </p:nvSpPr>
            <p:spPr bwMode="auto">
              <a:xfrm>
                <a:off x="2472690" y="2882094"/>
                <a:ext cx="546773" cy="468000"/>
              </a:xfrm>
              <a:prstGeom prst="flowChartPreparation">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30" name="Picture 30" descr="D:\Pennie's documents\MS Image\NEWFeb15\Windows_Vista_Icons_ for_Marketing_use\Keys.png"/>
              <p:cNvPicPr>
                <a:picLocks noChangeAspect="1" noChangeArrowheads="1"/>
              </p:cNvPicPr>
              <p:nvPr/>
            </p:nvPicPr>
            <p:blipFill>
              <a:blip r:embed="rId8"/>
              <a:srcRect/>
              <a:stretch>
                <a:fillRect/>
              </a:stretch>
            </p:blipFill>
            <p:spPr bwMode="auto">
              <a:xfrm>
                <a:off x="2608827" y="2939457"/>
                <a:ext cx="353273" cy="353273"/>
              </a:xfrm>
              <a:prstGeom prst="rect">
                <a:avLst/>
              </a:prstGeom>
              <a:noFill/>
            </p:spPr>
          </p:pic>
        </p:grpSp>
      </p:grpSp>
      <p:grpSp>
        <p:nvGrpSpPr>
          <p:cNvPr id="33" name="Group 32"/>
          <p:cNvGrpSpPr/>
          <p:nvPr/>
        </p:nvGrpSpPr>
        <p:grpSpPr>
          <a:xfrm>
            <a:off x="4127959" y="1819641"/>
            <a:ext cx="1198617" cy="807713"/>
            <a:chOff x="8054842" y="1523907"/>
            <a:chExt cx="1598383" cy="1076950"/>
          </a:xfrm>
        </p:grpSpPr>
        <p:grpSp>
          <p:nvGrpSpPr>
            <p:cNvPr id="34" name="Group 33"/>
            <p:cNvGrpSpPr/>
            <p:nvPr/>
          </p:nvGrpSpPr>
          <p:grpSpPr>
            <a:xfrm>
              <a:off x="8054842" y="1523907"/>
              <a:ext cx="1598383" cy="599578"/>
              <a:chOff x="4631268" y="1607190"/>
              <a:chExt cx="1598383" cy="599578"/>
            </a:xfrm>
          </p:grpSpPr>
          <p:sp>
            <p:nvSpPr>
              <p:cNvPr id="36" name="Rounded Rectangle 35"/>
              <p:cNvSpPr/>
              <p:nvPr/>
            </p:nvSpPr>
            <p:spPr>
              <a:xfrm>
                <a:off x="5043570" y="1607190"/>
                <a:ext cx="1186081" cy="599578"/>
              </a:xfrm>
              <a:prstGeom prst="roundRect">
                <a:avLst>
                  <a:gd name="adj" fmla="val 0"/>
                </a:avLst>
              </a:prstGeom>
              <a:solidFill>
                <a:srgbClr val="00BCF2"/>
              </a:solidFill>
              <a:ln w="25400" cap="flat" cmpd="sng" algn="ctr">
                <a:solidFill>
                  <a:schemeClr val="tx1"/>
                </a:solidFill>
                <a:prstDash val="solid"/>
              </a:ln>
              <a:effectLst/>
            </p:spPr>
            <p:txBody>
              <a:bodyPr lIns="77606" tIns="38796" rIns="77606" bIns="38796" rtlCol="0" anchor="ctr"/>
              <a:lstStyle/>
              <a:p>
                <a:pPr algn="ctr" defTabSz="684728">
                  <a:defRPr/>
                </a:pPr>
                <a:endParaRPr lang="en-US" kern="0" dirty="0">
                  <a:solidFill>
                    <a:prstClr val="white"/>
                  </a:solidFill>
                  <a:latin typeface="Segoe UI"/>
                </a:endParaRPr>
              </a:p>
            </p:txBody>
          </p:sp>
          <p:sp>
            <p:nvSpPr>
              <p:cNvPr id="37" name="Oval 36"/>
              <p:cNvSpPr/>
              <p:nvPr/>
            </p:nvSpPr>
            <p:spPr>
              <a:xfrm>
                <a:off x="4631268" y="1781876"/>
                <a:ext cx="239964" cy="240027"/>
              </a:xfrm>
              <a:prstGeom prst="ellipse">
                <a:avLst/>
              </a:prstGeom>
              <a:solidFill>
                <a:srgbClr val="00BCF2"/>
              </a:solidFill>
              <a:ln w="25400" cap="flat" cmpd="sng" algn="ctr">
                <a:solidFill>
                  <a:schemeClr val="tx1"/>
                </a:solidFill>
                <a:prstDash val="solid"/>
              </a:ln>
              <a:effectLst/>
            </p:spPr>
            <p:txBody>
              <a:bodyPr rtlCol="0" anchor="ctr"/>
              <a:lstStyle/>
              <a:p>
                <a:pPr algn="ctr" defTabSz="684728">
                  <a:defRPr/>
                </a:pPr>
                <a:endParaRPr lang="en-US" kern="0">
                  <a:solidFill>
                    <a:prstClr val="white"/>
                  </a:solidFill>
                  <a:latin typeface="Segoe UI"/>
                </a:endParaRPr>
              </a:p>
            </p:txBody>
          </p:sp>
          <p:cxnSp>
            <p:nvCxnSpPr>
              <p:cNvPr id="38" name="Straight Connector 37"/>
              <p:cNvCxnSpPr/>
              <p:nvPr/>
            </p:nvCxnSpPr>
            <p:spPr>
              <a:xfrm>
                <a:off x="4871232" y="1901890"/>
                <a:ext cx="179973" cy="0"/>
              </a:xfrm>
              <a:prstGeom prst="line">
                <a:avLst/>
              </a:prstGeom>
              <a:solidFill>
                <a:srgbClr val="4E91CE"/>
              </a:solidFill>
              <a:ln w="38100" cap="flat" cmpd="sng" algn="ctr">
                <a:solidFill>
                  <a:schemeClr val="tx1"/>
                </a:solidFill>
                <a:prstDash val="solid"/>
              </a:ln>
              <a:effectLst/>
            </p:spPr>
          </p:cxnSp>
          <p:sp>
            <p:nvSpPr>
              <p:cNvPr id="39" name="TextBox 38"/>
              <p:cNvSpPr txBox="1"/>
              <p:nvPr/>
            </p:nvSpPr>
            <p:spPr>
              <a:xfrm>
                <a:off x="5531703" y="1766919"/>
                <a:ext cx="335610" cy="266740"/>
              </a:xfrm>
              <a:prstGeom prst="rect">
                <a:avLst/>
              </a:prstGeom>
              <a:noFill/>
            </p:spPr>
            <p:txBody>
              <a:bodyPr wrap="none" lIns="0" tIns="0" rIns="0" bIns="0" rtlCol="0">
                <a:spAutoFit/>
              </a:bodyPr>
              <a:lstStyle/>
              <a:p>
                <a:r>
                  <a:rPr lang="sv-SE" dirty="0">
                    <a:latin typeface="Segoe UI Light" pitchFamily="34" charset="0"/>
                  </a:rPr>
                  <a:t>STS</a:t>
                </a:r>
                <a:endParaRPr lang="en-US" sz="2700" dirty="0" err="1">
                  <a:latin typeface="Segoe UI Light" pitchFamily="34" charset="0"/>
                </a:endParaRPr>
              </a:p>
            </p:txBody>
          </p:sp>
          <p:pic>
            <p:nvPicPr>
              <p:cNvPr id="40" name="Picture 3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02909" y="1721889"/>
                <a:ext cx="369001" cy="360000"/>
              </a:xfrm>
              <a:prstGeom prst="rect">
                <a:avLst/>
              </a:prstGeom>
            </p:spPr>
          </p:pic>
        </p:grpSp>
        <p:sp>
          <p:nvSpPr>
            <p:cNvPr id="35" name="TextBox 34"/>
            <p:cNvSpPr txBox="1"/>
            <p:nvPr/>
          </p:nvSpPr>
          <p:spPr>
            <a:xfrm>
              <a:off x="8597136" y="2224150"/>
              <a:ext cx="978794" cy="376707"/>
            </a:xfrm>
            <a:prstGeom prst="rect">
              <a:avLst/>
            </a:prstGeom>
            <a:noFill/>
          </p:spPr>
          <p:txBody>
            <a:bodyPr wrap="none" lIns="0" tIns="0" rIns="0" bIns="0" rtlCol="0">
              <a:spAutoFit/>
            </a:bodyPr>
            <a:lstStyle/>
            <a:p>
              <a:r>
                <a:rPr lang="sv-SE" sz="1800" dirty="0">
                  <a:gradFill>
                    <a:gsLst>
                      <a:gs pos="0">
                        <a:schemeClr val="tx1"/>
                      </a:gs>
                      <a:gs pos="86000">
                        <a:schemeClr val="tx1"/>
                      </a:gs>
                    </a:gsLst>
                    <a:lin ang="5400000" scaled="0"/>
                  </a:gradFill>
                  <a:latin typeface="Segoe UI Light" pitchFamily="34" charset="0"/>
                </a:rPr>
                <a:t>”</a:t>
              </a:r>
              <a:r>
                <a:rPr lang="sv-SE" sz="1800" dirty="0" err="1">
                  <a:gradFill>
                    <a:gsLst>
                      <a:gs pos="0">
                        <a:schemeClr val="tx1"/>
                      </a:gs>
                      <a:gs pos="86000">
                        <a:schemeClr val="tx1"/>
                      </a:gs>
                    </a:gsLst>
                    <a:lin ang="5400000" scaled="0"/>
                  </a:gradFill>
                  <a:latin typeface="Segoe UI Light" pitchFamily="34" charset="0"/>
                </a:rPr>
                <a:t>issuer</a:t>
              </a:r>
              <a:r>
                <a:rPr lang="sv-SE" sz="1800" dirty="0">
                  <a:gradFill>
                    <a:gsLst>
                      <a:gs pos="0">
                        <a:schemeClr val="tx1"/>
                      </a:gs>
                      <a:gs pos="86000">
                        <a:schemeClr val="tx1"/>
                      </a:gs>
                    </a:gsLst>
                    <a:lin ang="5400000" scaled="0"/>
                  </a:gradFill>
                  <a:latin typeface="Segoe UI Light" pitchFamily="34" charset="0"/>
                </a:rPr>
                <a:t>”</a:t>
              </a:r>
              <a:endParaRPr lang="en-US" sz="1800" dirty="0" err="1">
                <a:gradFill>
                  <a:gsLst>
                    <a:gs pos="0">
                      <a:schemeClr val="tx1"/>
                    </a:gs>
                    <a:gs pos="86000">
                      <a:schemeClr val="tx1"/>
                    </a:gs>
                  </a:gsLst>
                  <a:lin ang="5400000" scaled="0"/>
                </a:gradFill>
                <a:latin typeface="Segoe UI Light" pitchFamily="34" charset="0"/>
              </a:endParaRPr>
            </a:p>
          </p:txBody>
        </p:sp>
      </p:grpSp>
      <p:grpSp>
        <p:nvGrpSpPr>
          <p:cNvPr id="41" name="Group 40"/>
          <p:cNvGrpSpPr/>
          <p:nvPr/>
        </p:nvGrpSpPr>
        <p:grpSpPr>
          <a:xfrm>
            <a:off x="4465935" y="3745281"/>
            <a:ext cx="1198617" cy="449683"/>
            <a:chOff x="4260862" y="4755957"/>
            <a:chExt cx="1598383" cy="599578"/>
          </a:xfrm>
        </p:grpSpPr>
        <p:sp>
          <p:nvSpPr>
            <p:cNvPr id="42" name="Rounded Rectangle 41"/>
            <p:cNvSpPr/>
            <p:nvPr/>
          </p:nvSpPr>
          <p:spPr>
            <a:xfrm>
              <a:off x="4673164" y="4755957"/>
              <a:ext cx="1186081" cy="599578"/>
            </a:xfrm>
            <a:prstGeom prst="roundRect">
              <a:avLst>
                <a:gd name="adj" fmla="val 0"/>
              </a:avLst>
            </a:prstGeom>
            <a:solidFill>
              <a:srgbClr val="00BCF2"/>
            </a:solidFill>
            <a:ln w="25400" cap="flat" cmpd="sng" algn="ctr">
              <a:solidFill>
                <a:schemeClr val="tx1"/>
              </a:solidFill>
              <a:prstDash val="solid"/>
            </a:ln>
            <a:effectLst/>
          </p:spPr>
          <p:txBody>
            <a:bodyPr lIns="77606" tIns="38796" rIns="77606" bIns="38796" rtlCol="0" anchor="ctr"/>
            <a:lstStyle/>
            <a:p>
              <a:pPr algn="ctr" defTabSz="684728">
                <a:defRPr/>
              </a:pPr>
              <a:endParaRPr lang="en-US" kern="0" dirty="0">
                <a:solidFill>
                  <a:prstClr val="white"/>
                </a:solidFill>
                <a:latin typeface="Segoe UI"/>
              </a:endParaRPr>
            </a:p>
          </p:txBody>
        </p:sp>
        <p:grpSp>
          <p:nvGrpSpPr>
            <p:cNvPr id="43" name="Group 42"/>
            <p:cNvGrpSpPr/>
            <p:nvPr/>
          </p:nvGrpSpPr>
          <p:grpSpPr>
            <a:xfrm>
              <a:off x="4260862" y="4930643"/>
              <a:ext cx="419937" cy="240027"/>
              <a:chOff x="1187624" y="1772816"/>
              <a:chExt cx="504056" cy="288032"/>
            </a:xfrm>
            <a:solidFill>
              <a:srgbClr val="4E91CE"/>
            </a:solidFill>
          </p:grpSpPr>
          <p:sp>
            <p:nvSpPr>
              <p:cNvPr id="46" name="Oval 45"/>
              <p:cNvSpPr/>
              <p:nvPr/>
            </p:nvSpPr>
            <p:spPr>
              <a:xfrm>
                <a:off x="1187624" y="1772816"/>
                <a:ext cx="288032" cy="288032"/>
              </a:xfrm>
              <a:prstGeom prst="ellipse">
                <a:avLst/>
              </a:prstGeom>
              <a:solidFill>
                <a:srgbClr val="00BCF2"/>
              </a:solidFill>
              <a:ln w="25400" cap="flat" cmpd="sng" algn="ctr">
                <a:solidFill>
                  <a:schemeClr val="tx1"/>
                </a:solidFill>
                <a:prstDash val="solid"/>
              </a:ln>
              <a:effectLst/>
            </p:spPr>
            <p:txBody>
              <a:bodyPr rtlCol="0" anchor="ctr"/>
              <a:lstStyle/>
              <a:p>
                <a:pPr algn="ctr" defTabSz="684728">
                  <a:defRPr/>
                </a:pPr>
                <a:endParaRPr lang="en-US" kern="0">
                  <a:solidFill>
                    <a:prstClr val="white"/>
                  </a:solidFill>
                  <a:latin typeface="Segoe UI"/>
                </a:endParaRPr>
              </a:p>
            </p:txBody>
          </p:sp>
          <p:cxnSp>
            <p:nvCxnSpPr>
              <p:cNvPr id="47" name="Straight Connector 46"/>
              <p:cNvCxnSpPr/>
              <p:nvPr/>
            </p:nvCxnSpPr>
            <p:spPr>
              <a:xfrm>
                <a:off x="1475656" y="1916832"/>
                <a:ext cx="216024" cy="0"/>
              </a:xfrm>
              <a:prstGeom prst="line">
                <a:avLst/>
              </a:prstGeom>
              <a:grpFill/>
              <a:ln w="38100" cap="flat" cmpd="sng" algn="ctr">
                <a:solidFill>
                  <a:schemeClr val="tx1"/>
                </a:solidFill>
                <a:prstDash val="solid"/>
              </a:ln>
              <a:effectLst/>
            </p:spPr>
          </p:cxnSp>
        </p:grpSp>
        <p:sp>
          <p:nvSpPr>
            <p:cNvPr id="44" name="TextBox 43"/>
            <p:cNvSpPr txBox="1"/>
            <p:nvPr/>
          </p:nvSpPr>
          <p:spPr>
            <a:xfrm>
              <a:off x="5161297" y="4915687"/>
              <a:ext cx="491658" cy="266740"/>
            </a:xfrm>
            <a:prstGeom prst="rect">
              <a:avLst/>
            </a:prstGeom>
            <a:noFill/>
          </p:spPr>
          <p:txBody>
            <a:bodyPr wrap="none" lIns="0" tIns="0" rIns="0" bIns="0" rtlCol="0">
              <a:spAutoFit/>
            </a:bodyPr>
            <a:lstStyle/>
            <a:p>
              <a:r>
                <a:rPr lang="sv-SE" dirty="0" err="1">
                  <a:latin typeface="Segoe UI Light" pitchFamily="34" charset="0"/>
                </a:rPr>
                <a:t>Relay</a:t>
              </a:r>
              <a:endParaRPr lang="en-US" sz="2700" dirty="0" err="1">
                <a:latin typeface="Segoe UI Light" pitchFamily="34" charset="0"/>
              </a:endParaRPr>
            </a:p>
          </p:txBody>
        </p:sp>
        <p:pic>
          <p:nvPicPr>
            <p:cNvPr id="45" name="Picture 4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757764" y="4886523"/>
              <a:ext cx="369001" cy="360000"/>
            </a:xfrm>
            <a:prstGeom prst="rect">
              <a:avLst/>
            </a:prstGeom>
          </p:spPr>
        </p:pic>
      </p:grpSp>
      <p:grpSp>
        <p:nvGrpSpPr>
          <p:cNvPr id="48" name="Group 47"/>
          <p:cNvGrpSpPr/>
          <p:nvPr/>
        </p:nvGrpSpPr>
        <p:grpSpPr>
          <a:xfrm>
            <a:off x="5540370" y="1897424"/>
            <a:ext cx="1954399" cy="2220747"/>
            <a:chOff x="7331610" y="2289082"/>
            <a:chExt cx="2606235" cy="2960996"/>
          </a:xfrm>
        </p:grpSpPr>
        <p:pic>
          <p:nvPicPr>
            <p:cNvPr id="49" name="Picture 41" descr="D:\Pennie's documents\MS Image\NEWFeb15\Windows_Vista_Icons_ for_Marketing_use\SecurityGood.png"/>
            <p:cNvPicPr>
              <a:picLocks noChangeAspect="1" noChangeArrowheads="1"/>
            </p:cNvPicPr>
            <p:nvPr/>
          </p:nvPicPr>
          <p:blipFill>
            <a:blip r:embed="rId11"/>
            <a:srcRect/>
            <a:stretch>
              <a:fillRect/>
            </a:stretch>
          </p:blipFill>
          <p:spPr bwMode="auto">
            <a:xfrm>
              <a:off x="7953027" y="3220896"/>
              <a:ext cx="967541" cy="967541"/>
            </a:xfrm>
            <a:prstGeom prst="rect">
              <a:avLst/>
            </a:prstGeom>
            <a:noFill/>
          </p:spPr>
        </p:pic>
        <p:pic>
          <p:nvPicPr>
            <p:cNvPr id="50" name="Picture 28" descr="D:\Pennie's documents\Images for TechEd06\Shapes_and_Graphics\Arrows\curved white arrow.png"/>
            <p:cNvPicPr>
              <a:picLocks noChangeAspect="1" noChangeArrowheads="1"/>
            </p:cNvPicPr>
            <p:nvPr/>
          </p:nvPicPr>
          <p:blipFill>
            <a:blip r:embed="rId12" cstate="print"/>
            <a:srcRect/>
            <a:stretch>
              <a:fillRect/>
            </a:stretch>
          </p:blipFill>
          <p:spPr bwMode="auto">
            <a:xfrm rot="9164537" flipV="1">
              <a:off x="7487808" y="2289082"/>
              <a:ext cx="843960" cy="1094511"/>
            </a:xfrm>
            <a:prstGeom prst="rect">
              <a:avLst/>
            </a:prstGeom>
            <a:noFill/>
          </p:spPr>
        </p:pic>
        <p:pic>
          <p:nvPicPr>
            <p:cNvPr id="51" name="Picture 28" descr="D:\Pennie's documents\Images for TechEd06\Shapes_and_Graphics\Arrows\curved white arrow.png"/>
            <p:cNvPicPr>
              <a:picLocks noChangeAspect="1" noChangeArrowheads="1"/>
            </p:cNvPicPr>
            <p:nvPr/>
          </p:nvPicPr>
          <p:blipFill>
            <a:blip r:embed="rId12" cstate="print"/>
            <a:srcRect/>
            <a:stretch>
              <a:fillRect/>
            </a:stretch>
          </p:blipFill>
          <p:spPr bwMode="auto">
            <a:xfrm rot="16200000" flipV="1">
              <a:off x="7456886" y="4280842"/>
              <a:ext cx="843960" cy="1094511"/>
            </a:xfrm>
            <a:prstGeom prst="rect">
              <a:avLst/>
            </a:prstGeom>
            <a:noFill/>
          </p:spPr>
        </p:pic>
        <p:sp>
          <p:nvSpPr>
            <p:cNvPr id="52" name="TextBox 51"/>
            <p:cNvSpPr txBox="1"/>
            <p:nvPr/>
          </p:nvSpPr>
          <p:spPr>
            <a:xfrm>
              <a:off x="8926414" y="3292370"/>
              <a:ext cx="1011431" cy="627864"/>
            </a:xfrm>
            <a:prstGeom prst="rect">
              <a:avLst/>
            </a:prstGeom>
            <a:noFill/>
          </p:spPr>
          <p:txBody>
            <a:bodyPr wrap="none" lIns="0" tIns="0" rIns="0" bIns="0" rtlCol="0">
              <a:spAutoFit/>
            </a:bodyPr>
            <a:lstStyle/>
            <a:p>
              <a:r>
                <a:rPr lang="sv-SE" sz="3000" dirty="0">
                  <a:gradFill>
                    <a:gsLst>
                      <a:gs pos="0">
                        <a:schemeClr val="tx1"/>
                      </a:gs>
                      <a:gs pos="86000">
                        <a:schemeClr val="tx1"/>
                      </a:gs>
                    </a:gsLst>
                    <a:lin ang="5400000" scaled="0"/>
                  </a:gradFill>
                  <a:latin typeface="Segoe UI Light" pitchFamily="34" charset="0"/>
                </a:rPr>
                <a:t>Trust</a:t>
              </a:r>
              <a:endParaRPr lang="en-US" sz="3000" dirty="0" err="1">
                <a:gradFill>
                  <a:gsLst>
                    <a:gs pos="0">
                      <a:schemeClr val="tx1"/>
                    </a:gs>
                    <a:gs pos="86000">
                      <a:schemeClr val="tx1"/>
                    </a:gs>
                  </a:gsLst>
                  <a:lin ang="5400000" scaled="0"/>
                </a:gradFill>
                <a:latin typeface="Segoe UI Light" pitchFamily="34" charset="0"/>
              </a:endParaRPr>
            </a:p>
          </p:txBody>
        </p:sp>
      </p:grpSp>
      <p:sp>
        <p:nvSpPr>
          <p:cNvPr id="53" name="TextBox 52"/>
          <p:cNvSpPr txBox="1"/>
          <p:nvPr/>
        </p:nvSpPr>
        <p:spPr>
          <a:xfrm>
            <a:off x="3504262" y="3429245"/>
            <a:ext cx="710431" cy="282529"/>
          </a:xfrm>
          <a:prstGeom prst="rect">
            <a:avLst/>
          </a:prstGeom>
          <a:noFill/>
        </p:spPr>
        <p:txBody>
          <a:bodyPr wrap="none" lIns="0" tIns="0" rIns="0" bIns="0" rtlCol="0">
            <a:spAutoFit/>
          </a:bodyPr>
          <a:lstStyle/>
          <a:p>
            <a:r>
              <a:rPr lang="sv-SE" sz="1800" dirty="0">
                <a:gradFill>
                  <a:gsLst>
                    <a:gs pos="0">
                      <a:schemeClr val="tx1"/>
                    </a:gs>
                    <a:gs pos="86000">
                      <a:schemeClr val="tx1"/>
                    </a:gs>
                  </a:gsLst>
                  <a:lin ang="5400000" scaled="0"/>
                </a:gradFill>
                <a:latin typeface="Segoe UI Light" pitchFamily="34" charset="0"/>
              </a:rPr>
              <a:t>”token”</a:t>
            </a:r>
            <a:endParaRPr lang="en-US" sz="1800" dirty="0" err="1">
              <a:gradFill>
                <a:gsLst>
                  <a:gs pos="0">
                    <a:schemeClr val="tx1"/>
                  </a:gs>
                  <a:gs pos="86000">
                    <a:schemeClr val="tx1"/>
                  </a:gs>
                </a:gsLst>
                <a:lin ang="5400000" scaled="0"/>
              </a:gradFill>
              <a:latin typeface="Segoe UI Light" pitchFamily="34" charset="0"/>
            </a:endParaRPr>
          </a:p>
        </p:txBody>
      </p:sp>
      <p:sp>
        <p:nvSpPr>
          <p:cNvPr id="54" name="TextBox 53"/>
          <p:cNvSpPr txBox="1"/>
          <p:nvPr/>
        </p:nvSpPr>
        <p:spPr>
          <a:xfrm>
            <a:off x="4595773" y="4299675"/>
            <a:ext cx="2531199" cy="282529"/>
          </a:xfrm>
          <a:prstGeom prst="rect">
            <a:avLst/>
          </a:prstGeom>
          <a:noFill/>
        </p:spPr>
        <p:txBody>
          <a:bodyPr wrap="none" lIns="0" tIns="0" rIns="0" bIns="0" rtlCol="0">
            <a:spAutoFit/>
          </a:bodyPr>
          <a:lstStyle/>
          <a:p>
            <a:r>
              <a:rPr lang="sv-SE" sz="1800" dirty="0">
                <a:gradFill>
                  <a:gsLst>
                    <a:gs pos="0">
                      <a:schemeClr val="tx1"/>
                    </a:gs>
                    <a:gs pos="86000">
                      <a:schemeClr val="tx1"/>
                    </a:gs>
                  </a:gsLst>
                  <a:lin ang="5400000" scaled="0"/>
                </a:gradFill>
                <a:latin typeface="Segoe UI Light" pitchFamily="34" charset="0"/>
              </a:rPr>
              <a:t>”</a:t>
            </a:r>
            <a:r>
              <a:rPr lang="sv-SE" sz="1800" dirty="0" err="1">
                <a:gradFill>
                  <a:gsLst>
                    <a:gs pos="0">
                      <a:schemeClr val="tx1"/>
                    </a:gs>
                    <a:gs pos="86000">
                      <a:schemeClr val="tx1"/>
                    </a:gs>
                  </a:gsLst>
                  <a:lin ang="5400000" scaled="0"/>
                </a:gradFill>
                <a:latin typeface="Segoe UI Light" pitchFamily="34" charset="0"/>
              </a:rPr>
              <a:t>relying</a:t>
            </a:r>
            <a:r>
              <a:rPr lang="sv-SE" sz="1800" dirty="0">
                <a:gradFill>
                  <a:gsLst>
                    <a:gs pos="0">
                      <a:schemeClr val="tx1"/>
                    </a:gs>
                    <a:gs pos="86000">
                      <a:schemeClr val="tx1"/>
                    </a:gs>
                  </a:gsLst>
                  <a:lin ang="5400000" scaled="0"/>
                </a:gradFill>
                <a:latin typeface="Segoe UI Light" pitchFamily="34" charset="0"/>
              </a:rPr>
              <a:t> party </a:t>
            </a:r>
            <a:r>
              <a:rPr lang="sv-SE" sz="1800" dirty="0" err="1">
                <a:gradFill>
                  <a:gsLst>
                    <a:gs pos="0">
                      <a:schemeClr val="tx1"/>
                    </a:gs>
                    <a:gs pos="86000">
                      <a:schemeClr val="tx1"/>
                    </a:gs>
                  </a:gsLst>
                  <a:lin ang="5400000" scaled="0"/>
                </a:gradFill>
                <a:latin typeface="Segoe UI Light" pitchFamily="34" charset="0"/>
              </a:rPr>
              <a:t>application</a:t>
            </a:r>
            <a:r>
              <a:rPr lang="sv-SE" sz="1800" dirty="0">
                <a:gradFill>
                  <a:gsLst>
                    <a:gs pos="0">
                      <a:schemeClr val="tx1"/>
                    </a:gs>
                    <a:gs pos="86000">
                      <a:schemeClr val="tx1"/>
                    </a:gs>
                  </a:gsLst>
                  <a:lin ang="5400000" scaled="0"/>
                </a:gradFill>
                <a:latin typeface="Segoe UI Light" pitchFamily="34" charset="0"/>
              </a:rPr>
              <a:t>”</a:t>
            </a:r>
            <a:endParaRPr lang="en-US" sz="1800" dirty="0">
              <a:gradFill>
                <a:gsLst>
                  <a:gs pos="0">
                    <a:schemeClr val="tx1"/>
                  </a:gs>
                  <a:gs pos="86000">
                    <a:schemeClr val="tx1"/>
                  </a:gs>
                </a:gsLst>
                <a:lin ang="5400000" scaled="0"/>
              </a:gradFill>
              <a:latin typeface="Segoe UI Light" pitchFamily="34" charset="0"/>
            </a:endParaRPr>
          </a:p>
        </p:txBody>
      </p:sp>
    </p:spTree>
    <p:extLst>
      <p:ext uri="{BB962C8B-B14F-4D97-AF65-F5344CB8AC3E}">
        <p14:creationId xmlns:p14="http://schemas.microsoft.com/office/powerpoint/2010/main" val="23534167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xit" presetSubtype="0" fill="hold" nodeType="withEffect">
                                  <p:stCondLst>
                                    <p:cond delay="0"/>
                                  </p:stCondLst>
                                  <p:childTnLst>
                                    <p:animEffect transition="out" filter="fade">
                                      <p:cBhvr>
                                        <p:cTn id="9" dur="500"/>
                                        <p:tgtEl>
                                          <p:spTgt spid="19"/>
                                        </p:tgtEl>
                                      </p:cBhvr>
                                    </p:animEffect>
                                    <p:set>
                                      <p:cBhvr>
                                        <p:cTn id="10" dur="1" fill="hold">
                                          <p:stCondLst>
                                            <p:cond delay="499"/>
                                          </p:stCondLst>
                                        </p:cTn>
                                        <p:tgtEl>
                                          <p:spTgt spid="1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10" presetClass="exit" presetSubtype="0" fill="hold" nodeType="withEffect">
                                  <p:stCondLst>
                                    <p:cond delay="0"/>
                                  </p:stCondLst>
                                  <p:childTnLst>
                                    <p:animEffect transition="out" filter="fade">
                                      <p:cBhvr>
                                        <p:cTn id="21" dur="500"/>
                                        <p:tgtEl>
                                          <p:spTgt spid="23"/>
                                        </p:tgtEl>
                                      </p:cBhvr>
                                    </p:animEffect>
                                    <p:set>
                                      <p:cBhvr>
                                        <p:cTn id="22" dur="1" fill="hold">
                                          <p:stCondLst>
                                            <p:cond delay="499"/>
                                          </p:stCondLst>
                                        </p:cTn>
                                        <p:tgtEl>
                                          <p:spTgt spid="23"/>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5"/>
                                        </p:tgtEl>
                                      </p:cBhvr>
                                    </p:animEffect>
                                    <p:set>
                                      <p:cBhvr>
                                        <p:cTn id="25" dur="1" fill="hold">
                                          <p:stCondLst>
                                            <p:cond delay="499"/>
                                          </p:stCondLst>
                                        </p:cTn>
                                        <p:tgtEl>
                                          <p:spTgt spid="2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par>
                                <p:cTn id="35" presetID="10" presetClass="exit" presetSubtype="0" fill="hold" nodeType="withEffect">
                                  <p:stCondLst>
                                    <p:cond delay="0"/>
                                  </p:stCondLst>
                                  <p:childTnLst>
                                    <p:animEffect transition="out" filter="fade">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500"/>
                                        <p:tgtEl>
                                          <p:spTgt spid="48"/>
                                        </p:tgtEl>
                                      </p:cBhvr>
                                    </p:animEffect>
                                  </p:childTnLst>
                                </p:cTn>
                              </p:par>
                              <p:par>
                                <p:cTn id="43" presetID="10" presetClass="exit" presetSubtype="0" fill="hold" grpId="0" nodeType="withEffect">
                                  <p:stCondLst>
                                    <p:cond delay="0"/>
                                  </p:stCondLst>
                                  <p:childTnLst>
                                    <p:animEffect transition="out" filter="fade">
                                      <p:cBhvr>
                                        <p:cTn id="44" dur="500"/>
                                        <p:tgtEl>
                                          <p:spTgt spid="55"/>
                                        </p:tgtEl>
                                      </p:cBhvr>
                                    </p:animEffect>
                                    <p:set>
                                      <p:cBhvr>
                                        <p:cTn id="45" dur="1" fill="hold">
                                          <p:stCondLst>
                                            <p:cond delay="499"/>
                                          </p:stCondLst>
                                        </p:cTn>
                                        <p:tgtEl>
                                          <p:spTgt spid="55"/>
                                        </p:tgtEl>
                                        <p:attrNameLst>
                                          <p:attrName>style.visibility</p:attrName>
                                        </p:attrNameLst>
                                      </p:cBhvr>
                                      <p:to>
                                        <p:strVal val="hidden"/>
                                      </p:to>
                                    </p:set>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500"/>
                                        <p:tgtEl>
                                          <p:spTgt spid="56"/>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500"/>
                                        <p:tgtEl>
                                          <p:spTgt spid="57"/>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1" nodeType="click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fade">
                                      <p:cBhvr>
                                        <p:cTn id="5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5" grpId="1" animBg="1"/>
      <p:bldP spid="56" grpId="0" animBg="1"/>
      <p:bldP spid="57" grpId="0" animBg="1"/>
      <p:bldP spid="53" grpId="0"/>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bwMode="auto">
          <a:xfrm rot="1714540">
            <a:off x="4492474" y="1657446"/>
            <a:ext cx="7815735" cy="7130135"/>
          </a:xfrm>
          <a:prstGeom prst="ellipse">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2" rIns="34282" bIns="68565"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49" name="Group 48"/>
          <p:cNvGrpSpPr/>
          <p:nvPr/>
        </p:nvGrpSpPr>
        <p:grpSpPr>
          <a:xfrm>
            <a:off x="7280582" y="2717027"/>
            <a:ext cx="1299619" cy="1221716"/>
            <a:chOff x="9601225" y="2671482"/>
            <a:chExt cx="1733071" cy="1628955"/>
          </a:xfrm>
        </p:grpSpPr>
        <p:sp>
          <p:nvSpPr>
            <p:cNvPr id="38" name="Rectangle 37"/>
            <p:cNvSpPr/>
            <p:nvPr/>
          </p:nvSpPr>
          <p:spPr bwMode="auto">
            <a:xfrm>
              <a:off x="9601225" y="2671482"/>
              <a:ext cx="1733071" cy="162895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r>
                <a:rPr lang="sv-SE" spc="-37" dirty="0">
                  <a:solidFill>
                    <a:schemeClr val="tx1"/>
                  </a:solidFill>
                  <a:latin typeface="Segoe UI" pitchFamily="34" charset="0"/>
                  <a:ea typeface="Segoe UI" pitchFamily="34" charset="0"/>
                  <a:cs typeface="Segoe UI" pitchFamily="34" charset="0"/>
                </a:rPr>
                <a:t>LOB System</a:t>
              </a:r>
              <a:endParaRPr lang="en-US" spc="-37" dirty="0" err="1">
                <a:solidFill>
                  <a:schemeClr val="tx1"/>
                </a:solidFill>
                <a:latin typeface="Segoe UI" pitchFamily="34" charset="0"/>
                <a:ea typeface="Segoe UI" pitchFamily="34" charset="0"/>
                <a:cs typeface="Segoe UI" pitchFamily="34" charset="0"/>
              </a:endParaRPr>
            </a:p>
          </p:txBody>
        </p:sp>
        <p:grpSp>
          <p:nvGrpSpPr>
            <p:cNvPr id="48" name="Group 47"/>
            <p:cNvGrpSpPr/>
            <p:nvPr/>
          </p:nvGrpSpPr>
          <p:grpSpPr>
            <a:xfrm>
              <a:off x="10016768" y="2816677"/>
              <a:ext cx="960877" cy="977085"/>
              <a:chOff x="10422529" y="1128635"/>
              <a:chExt cx="960877" cy="977085"/>
            </a:xfrm>
          </p:grpSpPr>
          <p:pic>
            <p:nvPicPr>
              <p:cNvPr id="44" name="Picture 4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22530" y="1128635"/>
                <a:ext cx="467481" cy="470788"/>
              </a:xfrm>
              <a:prstGeom prst="rect">
                <a:avLst/>
              </a:prstGeom>
            </p:spPr>
          </p:pic>
          <p:pic>
            <p:nvPicPr>
              <p:cNvPr id="45" name="Picture 4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15925" y="1128635"/>
                <a:ext cx="467481" cy="470788"/>
              </a:xfrm>
              <a:prstGeom prst="rect">
                <a:avLst/>
              </a:prstGeom>
            </p:spPr>
          </p:pic>
          <p:pic>
            <p:nvPicPr>
              <p:cNvPr id="46" name="Picture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22529" y="1634932"/>
                <a:ext cx="467481" cy="470788"/>
              </a:xfrm>
              <a:prstGeom prst="rect">
                <a:avLst/>
              </a:prstGeom>
            </p:spPr>
          </p:pic>
          <p:pic>
            <p:nvPicPr>
              <p:cNvPr id="47" name="Picture 4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15925" y="1634932"/>
                <a:ext cx="467481" cy="470788"/>
              </a:xfrm>
              <a:prstGeom prst="rect">
                <a:avLst/>
              </a:prstGeom>
            </p:spPr>
          </p:pic>
        </p:grpSp>
      </p:grpSp>
      <p:sp>
        <p:nvSpPr>
          <p:cNvPr id="57" name="Rounded Rectangle 56"/>
          <p:cNvSpPr/>
          <p:nvPr/>
        </p:nvSpPr>
        <p:spPr>
          <a:xfrm>
            <a:off x="5809856" y="3023463"/>
            <a:ext cx="889435" cy="449683"/>
          </a:xfrm>
          <a:prstGeom prst="roundRect">
            <a:avLst>
              <a:gd name="adj" fmla="val 0"/>
            </a:avLst>
          </a:prstGeom>
          <a:solidFill>
            <a:srgbClr val="00BCF2"/>
          </a:solidFill>
          <a:ln w="25400" cap="flat" cmpd="sng" algn="ctr">
            <a:solidFill>
              <a:schemeClr val="tx1"/>
            </a:solidFill>
            <a:prstDash val="solid"/>
          </a:ln>
          <a:effectLst/>
        </p:spPr>
        <p:txBody>
          <a:bodyPr lIns="57056" tIns="28523" rIns="57056" bIns="28523" rtlCol="0" anchor="ctr"/>
          <a:lstStyle/>
          <a:p>
            <a:pPr algn="ctr" defTabSz="684728">
              <a:defRPr/>
            </a:pPr>
            <a:endParaRPr lang="en-US" kern="0" dirty="0">
              <a:solidFill>
                <a:prstClr val="white"/>
              </a:solidFill>
              <a:latin typeface="Segoe UI"/>
            </a:endParaRPr>
          </a:p>
        </p:txBody>
      </p:sp>
      <p:grpSp>
        <p:nvGrpSpPr>
          <p:cNvPr id="58" name="Group 57"/>
          <p:cNvGrpSpPr/>
          <p:nvPr/>
        </p:nvGrpSpPr>
        <p:grpSpPr>
          <a:xfrm>
            <a:off x="5500673" y="3154478"/>
            <a:ext cx="314908" cy="180020"/>
            <a:chOff x="1187624" y="1772816"/>
            <a:chExt cx="504056" cy="288032"/>
          </a:xfrm>
          <a:solidFill>
            <a:srgbClr val="00BCF2"/>
          </a:solidFill>
        </p:grpSpPr>
        <p:sp>
          <p:nvSpPr>
            <p:cNvPr id="59" name="Oval 58"/>
            <p:cNvSpPr/>
            <p:nvPr/>
          </p:nvSpPr>
          <p:spPr>
            <a:xfrm>
              <a:off x="1187624" y="1772816"/>
              <a:ext cx="288032" cy="288032"/>
            </a:xfrm>
            <a:prstGeom prst="ellipse">
              <a:avLst/>
            </a:prstGeom>
            <a:grpFill/>
            <a:ln w="25400" cap="flat" cmpd="sng" algn="ctr">
              <a:solidFill>
                <a:schemeClr val="tx1"/>
              </a:solidFill>
              <a:prstDash val="solid"/>
            </a:ln>
            <a:effectLst/>
          </p:spPr>
          <p:txBody>
            <a:bodyPr rtlCol="0" anchor="ctr"/>
            <a:lstStyle/>
            <a:p>
              <a:pPr algn="ctr" defTabSz="684728">
                <a:defRPr/>
              </a:pPr>
              <a:endParaRPr lang="en-US" kern="0">
                <a:solidFill>
                  <a:prstClr val="white"/>
                </a:solidFill>
                <a:latin typeface="Segoe UI"/>
              </a:endParaRPr>
            </a:p>
          </p:txBody>
        </p:sp>
        <p:cxnSp>
          <p:nvCxnSpPr>
            <p:cNvPr id="60" name="Straight Connector 59"/>
            <p:cNvCxnSpPr/>
            <p:nvPr/>
          </p:nvCxnSpPr>
          <p:spPr>
            <a:xfrm>
              <a:off x="1475656" y="1916832"/>
              <a:ext cx="216024" cy="0"/>
            </a:xfrm>
            <a:prstGeom prst="line">
              <a:avLst/>
            </a:prstGeom>
            <a:grpFill/>
            <a:ln w="38100" cap="flat" cmpd="sng" algn="ctr">
              <a:solidFill>
                <a:schemeClr val="tx1"/>
              </a:solidFill>
              <a:prstDash val="solid"/>
            </a:ln>
            <a:effectLst/>
          </p:spPr>
        </p:cxnSp>
      </p:grpSp>
      <p:grpSp>
        <p:nvGrpSpPr>
          <p:cNvPr id="71" name="Group 70"/>
          <p:cNvGrpSpPr/>
          <p:nvPr/>
        </p:nvGrpSpPr>
        <p:grpSpPr>
          <a:xfrm>
            <a:off x="629310" y="3002468"/>
            <a:ext cx="656518" cy="647974"/>
            <a:chOff x="1216063" y="3302328"/>
            <a:chExt cx="875481" cy="863965"/>
          </a:xfrm>
        </p:grpSpPr>
        <p:grpSp>
          <p:nvGrpSpPr>
            <p:cNvPr id="72" name="Group 71"/>
            <p:cNvGrpSpPr/>
            <p:nvPr/>
          </p:nvGrpSpPr>
          <p:grpSpPr>
            <a:xfrm>
              <a:off x="1216063" y="3302328"/>
              <a:ext cx="267239" cy="406042"/>
              <a:chOff x="9707868" y="5386947"/>
              <a:chExt cx="363464" cy="552246"/>
            </a:xfrm>
          </p:grpSpPr>
          <p:sp>
            <p:nvSpPr>
              <p:cNvPr id="92" name="Freeform 107"/>
              <p:cNvSpPr>
                <a:spLocks noEditPoints="1"/>
              </p:cNvSpPr>
              <p:nvPr/>
            </p:nvSpPr>
            <p:spPr bwMode="auto">
              <a:xfrm rot="5400000">
                <a:off x="9614027" y="5481888"/>
                <a:ext cx="552246" cy="362364"/>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pic>
            <p:nvPicPr>
              <p:cNvPr id="93" name="Picture 92"/>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9707868" y="5466539"/>
                <a:ext cx="309405" cy="3944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3" name="Group 72"/>
            <p:cNvGrpSpPr/>
            <p:nvPr/>
          </p:nvGrpSpPr>
          <p:grpSpPr>
            <a:xfrm>
              <a:off x="1529739" y="3302331"/>
              <a:ext cx="263180" cy="406041"/>
              <a:chOff x="10261489" y="5386951"/>
              <a:chExt cx="357943" cy="552244"/>
            </a:xfrm>
          </p:grpSpPr>
          <p:sp>
            <p:nvSpPr>
              <p:cNvPr id="90" name="Freeform 107"/>
              <p:cNvSpPr>
                <a:spLocks noEditPoints="1"/>
              </p:cNvSpPr>
              <p:nvPr/>
            </p:nvSpPr>
            <p:spPr bwMode="auto">
              <a:xfrm rot="5400000">
                <a:off x="10164339" y="5484101"/>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pic>
            <p:nvPicPr>
              <p:cNvPr id="91" name="Picture 6" descr="http://www.kizel.com/http:/www.kizel.com/wp-content/img/2010/03/Apple-Logo.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356561" y="5552817"/>
                <a:ext cx="167799" cy="1845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Group 73"/>
            <p:cNvGrpSpPr/>
            <p:nvPr/>
          </p:nvGrpSpPr>
          <p:grpSpPr>
            <a:xfrm>
              <a:off x="1828364" y="3302332"/>
              <a:ext cx="263180" cy="406041"/>
              <a:chOff x="10693040" y="5386952"/>
              <a:chExt cx="357943" cy="552244"/>
            </a:xfrm>
          </p:grpSpPr>
          <p:pic>
            <p:nvPicPr>
              <p:cNvPr id="88" name="Picture 3" descr="F:\MyPhotos\Logos\Android_B_withBug_060311.png"/>
              <p:cNvPicPr>
                <a:picLocks noChangeAspect="1" noChangeArrowheads="1"/>
              </p:cNvPicPr>
              <p:nvPr/>
            </p:nvPicPr>
            <p:blipFill rotWithShape="1">
              <a:blip r:embed="rId7" cstate="screen">
                <a:biLevel thresh="50000"/>
                <a:extLst>
                  <a:ext uri="{28A0092B-C50C-407E-A947-70E740481C1C}">
                    <a14:useLocalDpi xmlns:a14="http://schemas.microsoft.com/office/drawing/2010/main"/>
                  </a:ext>
                </a:extLst>
              </a:blip>
              <a:srcRect/>
              <a:stretch/>
            </p:blipFill>
            <p:spPr bwMode="auto">
              <a:xfrm>
                <a:off x="10792136" y="5564981"/>
                <a:ext cx="159750" cy="176809"/>
              </a:xfrm>
              <a:prstGeom prst="rect">
                <a:avLst/>
              </a:prstGeom>
              <a:noFill/>
              <a:extLst>
                <a:ext uri="{909E8E84-426E-40DD-AFC4-6F175D3DCCD1}">
                  <a14:hiddenFill xmlns:a14="http://schemas.microsoft.com/office/drawing/2010/main">
                    <a:solidFill>
                      <a:srgbClr val="FFFFFF"/>
                    </a:solidFill>
                  </a14:hiddenFill>
                </a:ext>
              </a:extLst>
            </p:spPr>
          </p:pic>
          <p:sp>
            <p:nvSpPr>
              <p:cNvPr id="89" name="Freeform 107"/>
              <p:cNvSpPr>
                <a:spLocks noEditPoints="1"/>
              </p:cNvSpPr>
              <p:nvPr/>
            </p:nvSpPr>
            <p:spPr bwMode="auto">
              <a:xfrm rot="5400000">
                <a:off x="10595890" y="5484102"/>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grpSp>
        <p:grpSp>
          <p:nvGrpSpPr>
            <p:cNvPr id="75" name="Group 74"/>
            <p:cNvGrpSpPr/>
            <p:nvPr/>
          </p:nvGrpSpPr>
          <p:grpSpPr>
            <a:xfrm>
              <a:off x="1792920" y="3859126"/>
              <a:ext cx="125444" cy="265112"/>
              <a:chOff x="11178846" y="5553468"/>
              <a:chExt cx="170613" cy="360571"/>
            </a:xfrm>
          </p:grpSpPr>
          <p:pic>
            <p:nvPicPr>
              <p:cNvPr id="86" name="Picture 3" descr="F:\MyPhotos\Logos\Android_B_withBug_060311.png"/>
              <p:cNvPicPr>
                <a:picLocks noChangeAspect="1" noChangeArrowheads="1"/>
              </p:cNvPicPr>
              <p:nvPr/>
            </p:nvPicPr>
            <p:blipFill rotWithShape="1">
              <a:blip r:embed="rId7" cstate="screen">
                <a:biLevel thresh="50000"/>
                <a:extLst>
                  <a:ext uri="{28A0092B-C50C-407E-A947-70E740481C1C}">
                    <a14:useLocalDpi xmlns:a14="http://schemas.microsoft.com/office/drawing/2010/main"/>
                  </a:ext>
                </a:extLst>
              </a:blip>
              <a:srcRect/>
              <a:stretch/>
            </p:blipFill>
            <p:spPr bwMode="auto">
              <a:xfrm>
                <a:off x="11202890" y="5646229"/>
                <a:ext cx="120023" cy="132839"/>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86"/>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a:off x="11178846" y="5553468"/>
                <a:ext cx="170613" cy="360571"/>
              </a:xfrm>
              <a:prstGeom prst="rect">
                <a:avLst/>
              </a:prstGeom>
            </p:spPr>
          </p:pic>
        </p:grpSp>
        <p:grpSp>
          <p:nvGrpSpPr>
            <p:cNvPr id="76" name="Group 75"/>
            <p:cNvGrpSpPr/>
            <p:nvPr/>
          </p:nvGrpSpPr>
          <p:grpSpPr>
            <a:xfrm>
              <a:off x="1594159" y="3845864"/>
              <a:ext cx="132187" cy="279361"/>
              <a:chOff x="10908518" y="5535431"/>
              <a:chExt cx="179783" cy="379950"/>
            </a:xfrm>
          </p:grpSpPr>
          <p:grpSp>
            <p:nvGrpSpPr>
              <p:cNvPr id="80" name="Group 79"/>
              <p:cNvGrpSpPr/>
              <p:nvPr/>
            </p:nvGrpSpPr>
            <p:grpSpPr>
              <a:xfrm>
                <a:off x="10908518" y="5535431"/>
                <a:ext cx="179783" cy="379950"/>
                <a:chOff x="13012681" y="-1062706"/>
                <a:chExt cx="2684519" cy="5673423"/>
              </a:xfrm>
            </p:grpSpPr>
            <p:pic>
              <p:nvPicPr>
                <p:cNvPr id="82" name="Picture 81"/>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a:off x="13012681" y="-1062706"/>
                  <a:ext cx="2684519" cy="5673423"/>
                </a:xfrm>
                <a:prstGeom prst="rect">
                  <a:avLst/>
                </a:prstGeom>
              </p:spPr>
            </p:pic>
            <p:sp>
              <p:nvSpPr>
                <p:cNvPr id="83" name="Rectangle 82"/>
                <p:cNvSpPr/>
                <p:nvPr/>
              </p:nvSpPr>
              <p:spPr bwMode="auto">
                <a:xfrm>
                  <a:off x="132842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84" name="Rectangle 83"/>
                <p:cNvSpPr/>
                <p:nvPr/>
              </p:nvSpPr>
              <p:spPr bwMode="auto">
                <a:xfrm>
                  <a:off x="148336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85" name="Oval 84"/>
                <p:cNvSpPr/>
                <p:nvPr/>
              </p:nvSpPr>
              <p:spPr bwMode="auto">
                <a:xfrm>
                  <a:off x="14160500" y="3873817"/>
                  <a:ext cx="448075" cy="44807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grpSp>
          <p:pic>
            <p:nvPicPr>
              <p:cNvPr id="81" name="Picture 6" descr="http://www.kizel.com/http:/www.kizel.com/wp-content/img/2010/03/Apple-Logo.png"/>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945017" y="5653385"/>
                <a:ext cx="114609" cy="126070"/>
              </a:xfrm>
              <a:prstGeom prst="rect">
                <a:avLst/>
              </a:prstGeom>
              <a:noFill/>
              <a:extLst>
                <a:ext uri="{909E8E84-426E-40DD-AFC4-6F175D3DCCD1}">
                  <a14:hiddenFill xmlns:a14="http://schemas.microsoft.com/office/drawing/2010/main">
                    <a:solidFill>
                      <a:srgbClr val="FFFFFF"/>
                    </a:solidFill>
                  </a14:hiddenFill>
                </a:ext>
              </a:extLst>
            </p:spPr>
          </p:pic>
        </p:grpSp>
        <p:pic>
          <p:nvPicPr>
            <p:cNvPr id="77" name="Picture 2" descr="\\MAGNUM\Projects\Microsoft\Cloud Power FY12\Design\ICONS_PNG\Devices.png"/>
            <p:cNvPicPr>
              <a:picLocks noChangeAspect="1" noChangeArrowheads="1"/>
            </p:cNvPicPr>
            <p:nvPr/>
          </p:nvPicPr>
          <p:blipFill>
            <a:blip r:embed="rId12" cstate="print">
              <a:biLevel thresh="50000"/>
            </a:blip>
            <a:srcRect l="56000" t="50000" r="10000" b="4000"/>
            <a:stretch>
              <a:fillRect/>
            </a:stretch>
          </p:blipFill>
          <p:spPr bwMode="auto">
            <a:xfrm>
              <a:off x="1325057" y="3816312"/>
              <a:ext cx="258681" cy="349981"/>
            </a:xfrm>
            <a:prstGeom prst="rect">
              <a:avLst/>
            </a:prstGeom>
            <a:noFill/>
            <a:ln>
              <a:noFill/>
            </a:ln>
          </p:spPr>
        </p:pic>
        <p:sp>
          <p:nvSpPr>
            <p:cNvPr id="78" name="Rectangle 77"/>
            <p:cNvSpPr/>
            <p:nvPr/>
          </p:nvSpPr>
          <p:spPr bwMode="auto">
            <a:xfrm>
              <a:off x="1404269" y="3882412"/>
              <a:ext cx="111600" cy="197620"/>
            </a:xfrm>
            <a:prstGeom prst="rect">
              <a:avLst/>
            </a:prstGeom>
            <a:solidFill>
              <a:srgbClr val="4E91C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79" name="Picture 78"/>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1383185" y="3903686"/>
              <a:ext cx="128413" cy="163716"/>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95" name="Straight Arrow Connector 94"/>
          <p:cNvCxnSpPr/>
          <p:nvPr/>
        </p:nvCxnSpPr>
        <p:spPr>
          <a:xfrm>
            <a:off x="6801459" y="3233655"/>
            <a:ext cx="670907" cy="0"/>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0" name="Title 9"/>
          <p:cNvSpPr>
            <a:spLocks noGrp="1"/>
          </p:cNvSpPr>
          <p:nvPr>
            <p:ph type="title"/>
          </p:nvPr>
        </p:nvSpPr>
        <p:spPr/>
        <p:txBody>
          <a:bodyPr/>
          <a:lstStyle/>
          <a:p>
            <a:r>
              <a:rPr lang="en-US" dirty="0" smtClean="0"/>
              <a:t>Federated </a:t>
            </a:r>
            <a:r>
              <a:rPr lang="en-US" dirty="0"/>
              <a:t>Authentication</a:t>
            </a:r>
          </a:p>
        </p:txBody>
      </p:sp>
      <p:cxnSp>
        <p:nvCxnSpPr>
          <p:cNvPr id="99" name="Straight Arrow Connector 98"/>
          <p:cNvCxnSpPr/>
          <p:nvPr/>
        </p:nvCxnSpPr>
        <p:spPr>
          <a:xfrm>
            <a:off x="4741770" y="3229839"/>
            <a:ext cx="670907" cy="0"/>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a:off x="1412804" y="3228848"/>
            <a:ext cx="1958149" cy="11822"/>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64" name="Group 63"/>
          <p:cNvGrpSpPr/>
          <p:nvPr/>
        </p:nvGrpSpPr>
        <p:grpSpPr>
          <a:xfrm>
            <a:off x="3440985" y="3019646"/>
            <a:ext cx="1198617" cy="449683"/>
            <a:chOff x="4260862" y="4755957"/>
            <a:chExt cx="1598383" cy="599578"/>
          </a:xfrm>
        </p:grpSpPr>
        <p:sp>
          <p:nvSpPr>
            <p:cNvPr id="65" name="Rounded Rectangle 64"/>
            <p:cNvSpPr/>
            <p:nvPr/>
          </p:nvSpPr>
          <p:spPr>
            <a:xfrm>
              <a:off x="4673164" y="4755957"/>
              <a:ext cx="1186081" cy="599578"/>
            </a:xfrm>
            <a:prstGeom prst="roundRect">
              <a:avLst>
                <a:gd name="adj" fmla="val 0"/>
              </a:avLst>
            </a:prstGeom>
            <a:solidFill>
              <a:srgbClr val="00BCF2"/>
            </a:solidFill>
            <a:ln w="25400" cap="flat" cmpd="sng" algn="ctr">
              <a:solidFill>
                <a:schemeClr val="tx1"/>
              </a:solidFill>
              <a:prstDash val="solid"/>
            </a:ln>
            <a:effectLst/>
          </p:spPr>
          <p:txBody>
            <a:bodyPr lIns="77606" tIns="38796" rIns="77606" bIns="38796" rtlCol="0" anchor="ctr"/>
            <a:lstStyle/>
            <a:p>
              <a:pPr algn="ctr" defTabSz="684728">
                <a:defRPr/>
              </a:pPr>
              <a:endParaRPr lang="en-US" kern="0" dirty="0">
                <a:solidFill>
                  <a:prstClr val="white"/>
                </a:solidFill>
                <a:latin typeface="Segoe UI"/>
              </a:endParaRPr>
            </a:p>
          </p:txBody>
        </p:sp>
        <p:grpSp>
          <p:nvGrpSpPr>
            <p:cNvPr id="66" name="Group 65"/>
            <p:cNvGrpSpPr/>
            <p:nvPr/>
          </p:nvGrpSpPr>
          <p:grpSpPr>
            <a:xfrm>
              <a:off x="4260862" y="4930643"/>
              <a:ext cx="419937" cy="240027"/>
              <a:chOff x="1187624" y="1772816"/>
              <a:chExt cx="504056" cy="288032"/>
            </a:xfrm>
            <a:solidFill>
              <a:srgbClr val="4E91CE"/>
            </a:solidFill>
          </p:grpSpPr>
          <p:sp>
            <p:nvSpPr>
              <p:cNvPr id="69" name="Oval 68"/>
              <p:cNvSpPr/>
              <p:nvPr/>
            </p:nvSpPr>
            <p:spPr>
              <a:xfrm>
                <a:off x="1187624" y="1772816"/>
                <a:ext cx="288032" cy="288032"/>
              </a:xfrm>
              <a:prstGeom prst="ellipse">
                <a:avLst/>
              </a:prstGeom>
              <a:solidFill>
                <a:srgbClr val="00BCF2"/>
              </a:solidFill>
              <a:ln w="25400" cap="flat" cmpd="sng" algn="ctr">
                <a:solidFill>
                  <a:schemeClr val="tx1"/>
                </a:solidFill>
                <a:prstDash val="solid"/>
              </a:ln>
              <a:effectLst/>
            </p:spPr>
            <p:txBody>
              <a:bodyPr rtlCol="0" anchor="ctr"/>
              <a:lstStyle/>
              <a:p>
                <a:pPr algn="ctr" defTabSz="684728">
                  <a:defRPr/>
                </a:pPr>
                <a:endParaRPr lang="en-US" kern="0">
                  <a:solidFill>
                    <a:prstClr val="white"/>
                  </a:solidFill>
                  <a:latin typeface="Segoe UI"/>
                </a:endParaRPr>
              </a:p>
            </p:txBody>
          </p:sp>
          <p:cxnSp>
            <p:nvCxnSpPr>
              <p:cNvPr id="70" name="Straight Connector 69"/>
              <p:cNvCxnSpPr/>
              <p:nvPr/>
            </p:nvCxnSpPr>
            <p:spPr>
              <a:xfrm>
                <a:off x="1475656" y="1916832"/>
                <a:ext cx="216024" cy="0"/>
              </a:xfrm>
              <a:prstGeom prst="line">
                <a:avLst/>
              </a:prstGeom>
              <a:grpFill/>
              <a:ln w="38100" cap="flat" cmpd="sng" algn="ctr">
                <a:solidFill>
                  <a:schemeClr val="tx1"/>
                </a:solidFill>
                <a:prstDash val="solid"/>
              </a:ln>
              <a:effectLst/>
            </p:spPr>
          </p:cxnSp>
        </p:grpSp>
        <p:sp>
          <p:nvSpPr>
            <p:cNvPr id="67" name="TextBox 66"/>
            <p:cNvSpPr txBox="1"/>
            <p:nvPr/>
          </p:nvSpPr>
          <p:spPr>
            <a:xfrm>
              <a:off x="5161297" y="4915687"/>
              <a:ext cx="491658" cy="266740"/>
            </a:xfrm>
            <a:prstGeom prst="rect">
              <a:avLst/>
            </a:prstGeom>
            <a:noFill/>
          </p:spPr>
          <p:txBody>
            <a:bodyPr wrap="none" lIns="0" tIns="0" rIns="0" bIns="0" rtlCol="0">
              <a:spAutoFit/>
            </a:bodyPr>
            <a:lstStyle/>
            <a:p>
              <a:r>
                <a:rPr lang="sv-SE" dirty="0" err="1">
                  <a:latin typeface="Segoe UI Light" pitchFamily="34" charset="0"/>
                </a:rPr>
                <a:t>Relay</a:t>
              </a:r>
              <a:endParaRPr lang="en-US" sz="2700" dirty="0" err="1">
                <a:latin typeface="Segoe UI Light" pitchFamily="34" charset="0"/>
              </a:endParaRPr>
            </a:p>
          </p:txBody>
        </p:sp>
        <p:pic>
          <p:nvPicPr>
            <p:cNvPr id="68" name="Picture 6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757764" y="4886523"/>
              <a:ext cx="369001" cy="360000"/>
            </a:xfrm>
            <a:prstGeom prst="rect">
              <a:avLst/>
            </a:prstGeom>
          </p:spPr>
        </p:pic>
      </p:grpSp>
      <p:grpSp>
        <p:nvGrpSpPr>
          <p:cNvPr id="5" name="Group 4"/>
          <p:cNvGrpSpPr/>
          <p:nvPr/>
        </p:nvGrpSpPr>
        <p:grpSpPr>
          <a:xfrm>
            <a:off x="6391848" y="4098969"/>
            <a:ext cx="1088503" cy="823620"/>
            <a:chOff x="8521222" y="5465293"/>
            <a:chExt cx="1451544" cy="1098160"/>
          </a:xfrm>
        </p:grpSpPr>
        <p:sp>
          <p:nvSpPr>
            <p:cNvPr id="4" name="Isosceles Triangle 3"/>
            <p:cNvSpPr/>
            <p:nvPr/>
          </p:nvSpPr>
          <p:spPr bwMode="auto">
            <a:xfrm>
              <a:off x="8787622" y="5465293"/>
              <a:ext cx="918745" cy="756284"/>
            </a:xfrm>
            <a:prstGeom prst="triangle">
              <a:avLst/>
            </a:prstGeom>
            <a:noFill/>
            <a:ln w="28575">
              <a:solidFill>
                <a:schemeClr val="tx1"/>
              </a:solid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TextBox 5"/>
            <p:cNvSpPr txBox="1"/>
            <p:nvPr/>
          </p:nvSpPr>
          <p:spPr>
            <a:xfrm>
              <a:off x="8521222" y="6296713"/>
              <a:ext cx="1451544" cy="266740"/>
            </a:xfrm>
            <a:prstGeom prst="rect">
              <a:avLst/>
            </a:prstGeom>
            <a:noFill/>
          </p:spPr>
          <p:txBody>
            <a:bodyPr wrap="none" lIns="0" tIns="0" rIns="0" bIns="0" rtlCol="0">
              <a:spAutoFit/>
            </a:bodyPr>
            <a:lstStyle/>
            <a:p>
              <a:pPr algn="ctr" defTabSz="685420" fontAlgn="base">
                <a:spcBef>
                  <a:spcPct val="0"/>
                </a:spcBef>
                <a:spcAft>
                  <a:spcPct val="0"/>
                </a:spcAft>
              </a:pPr>
              <a:r>
                <a:rPr lang="sv-SE" spc="-37" dirty="0">
                  <a:latin typeface="Segoe UI" pitchFamily="34" charset="0"/>
                  <a:ea typeface="Segoe UI" pitchFamily="34" charset="0"/>
                  <a:cs typeface="Segoe UI" pitchFamily="34" charset="0"/>
                </a:rPr>
                <a:t>Active Directory</a:t>
              </a:r>
              <a:endParaRPr lang="en-US" spc="-37" dirty="0" err="1">
                <a:latin typeface="Segoe UI" pitchFamily="34" charset="0"/>
                <a:ea typeface="Segoe UI" pitchFamily="34" charset="0"/>
                <a:cs typeface="Segoe UI" pitchFamily="34" charset="0"/>
              </a:endParaRPr>
            </a:p>
          </p:txBody>
        </p:sp>
      </p:grpSp>
      <p:grpSp>
        <p:nvGrpSpPr>
          <p:cNvPr id="8" name="Group 7"/>
          <p:cNvGrpSpPr/>
          <p:nvPr/>
        </p:nvGrpSpPr>
        <p:grpSpPr>
          <a:xfrm>
            <a:off x="1346694" y="3475167"/>
            <a:ext cx="5284485" cy="1132252"/>
            <a:chOff x="1793394" y="4633555"/>
            <a:chExt cx="7046980" cy="1509669"/>
          </a:xfrm>
        </p:grpSpPr>
        <p:grpSp>
          <p:nvGrpSpPr>
            <p:cNvPr id="7" name="Group 6"/>
            <p:cNvGrpSpPr/>
            <p:nvPr/>
          </p:nvGrpSpPr>
          <p:grpSpPr>
            <a:xfrm>
              <a:off x="6520655" y="5543646"/>
              <a:ext cx="1288411" cy="599578"/>
              <a:chOff x="6456709" y="5697135"/>
              <a:chExt cx="1288411" cy="599578"/>
            </a:xfrm>
          </p:grpSpPr>
          <p:sp>
            <p:nvSpPr>
              <p:cNvPr id="94" name="Rounded Rectangle 93"/>
              <p:cNvSpPr/>
              <p:nvPr/>
            </p:nvSpPr>
            <p:spPr>
              <a:xfrm>
                <a:off x="6869011" y="5697135"/>
                <a:ext cx="876109" cy="599578"/>
              </a:xfrm>
              <a:prstGeom prst="roundRect">
                <a:avLst>
                  <a:gd name="adj" fmla="val 0"/>
                </a:avLst>
              </a:prstGeom>
              <a:solidFill>
                <a:srgbClr val="00BCF2"/>
              </a:solidFill>
              <a:ln w="25400" cap="flat" cmpd="sng" algn="ctr">
                <a:solidFill>
                  <a:schemeClr val="tx1"/>
                </a:solidFill>
                <a:prstDash val="solid"/>
              </a:ln>
              <a:effectLst/>
            </p:spPr>
            <p:txBody>
              <a:bodyPr lIns="77606" tIns="38796" rIns="77606" bIns="38796" rtlCol="0" anchor="ctr"/>
              <a:lstStyle/>
              <a:p>
                <a:pPr algn="ctr" defTabSz="684728">
                  <a:defRPr/>
                </a:pPr>
                <a:r>
                  <a:rPr lang="en-US" kern="0" dirty="0">
                    <a:solidFill>
                      <a:prstClr val="white"/>
                    </a:solidFill>
                    <a:latin typeface="Segoe UI"/>
                  </a:rPr>
                  <a:t>ADFS</a:t>
                </a:r>
              </a:p>
            </p:txBody>
          </p:sp>
          <p:grpSp>
            <p:nvGrpSpPr>
              <p:cNvPr id="96" name="Group 95"/>
              <p:cNvGrpSpPr/>
              <p:nvPr/>
            </p:nvGrpSpPr>
            <p:grpSpPr>
              <a:xfrm>
                <a:off x="6456709" y="5871821"/>
                <a:ext cx="419937" cy="240027"/>
                <a:chOff x="1187624" y="1772816"/>
                <a:chExt cx="504056" cy="288032"/>
              </a:xfrm>
              <a:solidFill>
                <a:srgbClr val="4E91CE"/>
              </a:solidFill>
            </p:grpSpPr>
            <p:sp>
              <p:nvSpPr>
                <p:cNvPr id="97" name="Oval 96"/>
                <p:cNvSpPr/>
                <p:nvPr/>
              </p:nvSpPr>
              <p:spPr>
                <a:xfrm>
                  <a:off x="1187624" y="1772816"/>
                  <a:ext cx="288032" cy="288032"/>
                </a:xfrm>
                <a:prstGeom prst="ellipse">
                  <a:avLst/>
                </a:prstGeom>
                <a:solidFill>
                  <a:srgbClr val="00BCF2"/>
                </a:solidFill>
                <a:ln w="25400" cap="flat" cmpd="sng" algn="ctr">
                  <a:solidFill>
                    <a:schemeClr val="tx1"/>
                  </a:solidFill>
                  <a:prstDash val="solid"/>
                </a:ln>
                <a:effectLst/>
              </p:spPr>
              <p:txBody>
                <a:bodyPr rtlCol="0" anchor="ctr"/>
                <a:lstStyle/>
                <a:p>
                  <a:pPr algn="ctr" defTabSz="684728">
                    <a:defRPr/>
                  </a:pPr>
                  <a:endParaRPr lang="en-US" kern="0">
                    <a:solidFill>
                      <a:prstClr val="white"/>
                    </a:solidFill>
                    <a:latin typeface="Segoe UI"/>
                  </a:endParaRPr>
                </a:p>
              </p:txBody>
            </p:sp>
            <p:cxnSp>
              <p:nvCxnSpPr>
                <p:cNvPr id="98" name="Straight Connector 97"/>
                <p:cNvCxnSpPr/>
                <p:nvPr/>
              </p:nvCxnSpPr>
              <p:spPr>
                <a:xfrm>
                  <a:off x="1475656" y="1916832"/>
                  <a:ext cx="216024" cy="0"/>
                </a:xfrm>
                <a:prstGeom prst="line">
                  <a:avLst/>
                </a:prstGeom>
                <a:grpFill/>
                <a:ln w="38100" cap="flat" cmpd="sng" algn="ctr">
                  <a:solidFill>
                    <a:schemeClr val="tx1"/>
                  </a:solidFill>
                  <a:prstDash val="solid"/>
                </a:ln>
                <a:effectLst/>
              </p:spPr>
            </p:cxnSp>
          </p:grpSp>
        </p:grpSp>
        <p:cxnSp>
          <p:nvCxnSpPr>
            <p:cNvPr id="101" name="Straight Arrow Connector 100"/>
            <p:cNvCxnSpPr/>
            <p:nvPr/>
          </p:nvCxnSpPr>
          <p:spPr>
            <a:xfrm>
              <a:off x="7945705" y="5855388"/>
              <a:ext cx="894669" cy="0"/>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1793394" y="4633555"/>
              <a:ext cx="4661255" cy="1188531"/>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nvGrpSpPr>
          <p:cNvPr id="3" name="Group 2"/>
          <p:cNvGrpSpPr/>
          <p:nvPr/>
        </p:nvGrpSpPr>
        <p:grpSpPr>
          <a:xfrm>
            <a:off x="1411004" y="1399068"/>
            <a:ext cx="3262411" cy="1599377"/>
            <a:chOff x="1879152" y="1865424"/>
            <a:chExt cx="4350499" cy="2132502"/>
          </a:xfrm>
        </p:grpSpPr>
        <p:grpSp>
          <p:nvGrpSpPr>
            <p:cNvPr id="61" name="Group 60"/>
            <p:cNvGrpSpPr/>
            <p:nvPr/>
          </p:nvGrpSpPr>
          <p:grpSpPr>
            <a:xfrm>
              <a:off x="4631268" y="1865424"/>
              <a:ext cx="1598383" cy="599578"/>
              <a:chOff x="2099953" y="3940293"/>
              <a:chExt cx="1598383" cy="599578"/>
            </a:xfrm>
          </p:grpSpPr>
          <p:sp>
            <p:nvSpPr>
              <p:cNvPr id="62" name="Rounded Rectangle 61"/>
              <p:cNvSpPr/>
              <p:nvPr/>
            </p:nvSpPr>
            <p:spPr>
              <a:xfrm>
                <a:off x="2512256" y="3940293"/>
                <a:ext cx="1186080" cy="599578"/>
              </a:xfrm>
              <a:prstGeom prst="roundRect">
                <a:avLst>
                  <a:gd name="adj" fmla="val 0"/>
                </a:avLst>
              </a:prstGeom>
              <a:solidFill>
                <a:srgbClr val="00BCF2"/>
              </a:solidFill>
              <a:ln w="25400" cap="flat" cmpd="sng" algn="ctr">
                <a:solidFill>
                  <a:schemeClr val="tx1"/>
                </a:solidFill>
                <a:prstDash val="solid"/>
              </a:ln>
              <a:effectLst/>
            </p:spPr>
            <p:txBody>
              <a:bodyPr lIns="77606" tIns="38796" rIns="77606" bIns="38796" rtlCol="0" anchor="ctr"/>
              <a:lstStyle/>
              <a:p>
                <a:pPr algn="ctr" defTabSz="684728">
                  <a:defRPr/>
                </a:pPr>
                <a:endParaRPr lang="en-US" kern="0" dirty="0">
                  <a:solidFill>
                    <a:prstClr val="white"/>
                  </a:solidFill>
                  <a:latin typeface="Segoe UI"/>
                </a:endParaRPr>
              </a:p>
            </p:txBody>
          </p:sp>
          <p:grpSp>
            <p:nvGrpSpPr>
              <p:cNvPr id="63" name="Group 62"/>
              <p:cNvGrpSpPr/>
              <p:nvPr/>
            </p:nvGrpSpPr>
            <p:grpSpPr>
              <a:xfrm>
                <a:off x="2099953" y="4114978"/>
                <a:ext cx="419937" cy="240028"/>
                <a:chOff x="1187624" y="2082693"/>
                <a:chExt cx="504056" cy="288033"/>
              </a:xfrm>
              <a:solidFill>
                <a:srgbClr val="4E91CE"/>
              </a:solidFill>
            </p:grpSpPr>
            <p:sp>
              <p:nvSpPr>
                <p:cNvPr id="104" name="Oval 103"/>
                <p:cNvSpPr/>
                <p:nvPr/>
              </p:nvSpPr>
              <p:spPr>
                <a:xfrm>
                  <a:off x="1187624" y="2082693"/>
                  <a:ext cx="288031" cy="288033"/>
                </a:xfrm>
                <a:prstGeom prst="ellipse">
                  <a:avLst/>
                </a:prstGeom>
                <a:solidFill>
                  <a:srgbClr val="00BCF2"/>
                </a:solidFill>
                <a:ln w="25400" cap="flat" cmpd="sng" algn="ctr">
                  <a:solidFill>
                    <a:schemeClr val="tx1"/>
                  </a:solidFill>
                  <a:prstDash val="solid"/>
                </a:ln>
                <a:effectLst/>
              </p:spPr>
              <p:txBody>
                <a:bodyPr rtlCol="0" anchor="ctr"/>
                <a:lstStyle/>
                <a:p>
                  <a:pPr algn="ctr" defTabSz="684728">
                    <a:defRPr/>
                  </a:pPr>
                  <a:endParaRPr lang="en-US" kern="0">
                    <a:solidFill>
                      <a:prstClr val="white"/>
                    </a:solidFill>
                    <a:latin typeface="Segoe UI"/>
                  </a:endParaRPr>
                </a:p>
              </p:txBody>
            </p:sp>
            <p:cxnSp>
              <p:nvCxnSpPr>
                <p:cNvPr id="106" name="Straight Connector 105"/>
                <p:cNvCxnSpPr/>
                <p:nvPr/>
              </p:nvCxnSpPr>
              <p:spPr>
                <a:xfrm>
                  <a:off x="1475655" y="2226709"/>
                  <a:ext cx="216025" cy="0"/>
                </a:xfrm>
                <a:prstGeom prst="line">
                  <a:avLst/>
                </a:prstGeom>
                <a:grpFill/>
                <a:ln w="38100" cap="flat" cmpd="sng" algn="ctr">
                  <a:solidFill>
                    <a:schemeClr val="tx1"/>
                  </a:solidFill>
                  <a:prstDash val="solid"/>
                </a:ln>
                <a:effectLst/>
              </p:spPr>
            </p:cxnSp>
          </p:grpSp>
          <p:sp>
            <p:nvSpPr>
              <p:cNvPr id="102" name="TextBox 101"/>
              <p:cNvSpPr txBox="1"/>
              <p:nvPr/>
            </p:nvSpPr>
            <p:spPr>
              <a:xfrm>
                <a:off x="3000388" y="4100022"/>
                <a:ext cx="384604" cy="266740"/>
              </a:xfrm>
              <a:prstGeom prst="rect">
                <a:avLst/>
              </a:prstGeom>
              <a:noFill/>
            </p:spPr>
            <p:txBody>
              <a:bodyPr wrap="none" lIns="0" tIns="0" rIns="0" bIns="0" rtlCol="0">
                <a:spAutoFit/>
              </a:bodyPr>
              <a:lstStyle/>
              <a:p>
                <a:r>
                  <a:rPr lang="sv-SE" dirty="0">
                    <a:latin typeface="Segoe UI Light" pitchFamily="34" charset="0"/>
                  </a:rPr>
                  <a:t>ACS</a:t>
                </a:r>
                <a:endParaRPr lang="en-US" sz="2700" dirty="0" err="1">
                  <a:latin typeface="Segoe UI Light" pitchFamily="34" charset="0"/>
                </a:endParaRPr>
              </a:p>
            </p:txBody>
          </p:sp>
          <p:pic>
            <p:nvPicPr>
              <p:cNvPr id="103" name="Picture 10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571595" y="4054991"/>
                <a:ext cx="369000" cy="360000"/>
              </a:xfrm>
              <a:prstGeom prst="rect">
                <a:avLst/>
              </a:prstGeom>
            </p:spPr>
          </p:pic>
        </p:grpSp>
        <p:cxnSp>
          <p:nvCxnSpPr>
            <p:cNvPr id="107" name="Straight Arrow Connector 106"/>
            <p:cNvCxnSpPr/>
            <p:nvPr/>
          </p:nvCxnSpPr>
          <p:spPr>
            <a:xfrm flipV="1">
              <a:off x="1879152" y="2233492"/>
              <a:ext cx="2616754" cy="1764434"/>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2738471" y="3717393"/>
            <a:ext cx="568585" cy="636567"/>
            <a:chOff x="3494126" y="5354086"/>
            <a:chExt cx="758221" cy="848756"/>
          </a:xfrm>
        </p:grpSpPr>
        <p:grpSp>
          <p:nvGrpSpPr>
            <p:cNvPr id="108" name="Group 107"/>
            <p:cNvGrpSpPr/>
            <p:nvPr/>
          </p:nvGrpSpPr>
          <p:grpSpPr>
            <a:xfrm>
              <a:off x="3579555" y="5354086"/>
              <a:ext cx="546773" cy="468000"/>
              <a:chOff x="2472690" y="2882094"/>
              <a:chExt cx="546773" cy="468000"/>
            </a:xfrm>
          </p:grpSpPr>
          <p:sp>
            <p:nvSpPr>
              <p:cNvPr id="109" name="Flowchart: Preparation 108"/>
              <p:cNvSpPr/>
              <p:nvPr/>
            </p:nvSpPr>
            <p:spPr bwMode="auto">
              <a:xfrm>
                <a:off x="2472690" y="2882094"/>
                <a:ext cx="546773" cy="468000"/>
              </a:xfrm>
              <a:prstGeom prst="flowChartPreparation">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10" name="Picture 30" descr="D:\Pennie's documents\MS Image\NEWFeb15\Windows_Vista_Icons_ for_Marketing_use\Keys.png"/>
              <p:cNvPicPr>
                <a:picLocks noChangeAspect="1" noChangeArrowheads="1"/>
              </p:cNvPicPr>
              <p:nvPr/>
            </p:nvPicPr>
            <p:blipFill>
              <a:blip r:embed="rId15"/>
              <a:srcRect/>
              <a:stretch>
                <a:fillRect/>
              </a:stretch>
            </p:blipFill>
            <p:spPr bwMode="auto">
              <a:xfrm>
                <a:off x="2608827" y="2939457"/>
                <a:ext cx="353273" cy="353273"/>
              </a:xfrm>
              <a:prstGeom prst="rect">
                <a:avLst/>
              </a:prstGeom>
              <a:noFill/>
            </p:spPr>
          </p:pic>
        </p:grpSp>
        <p:sp>
          <p:nvSpPr>
            <p:cNvPr id="111" name="TextBox 110"/>
            <p:cNvSpPr txBox="1"/>
            <p:nvPr/>
          </p:nvSpPr>
          <p:spPr>
            <a:xfrm>
              <a:off x="3494126" y="5826136"/>
              <a:ext cx="758221" cy="376706"/>
            </a:xfrm>
            <a:prstGeom prst="rect">
              <a:avLst/>
            </a:prstGeom>
            <a:noFill/>
          </p:spPr>
          <p:txBody>
            <a:bodyPr wrap="none" lIns="0" tIns="0" rIns="0" bIns="0" rtlCol="0">
              <a:spAutoFit/>
            </a:bodyPr>
            <a:lstStyle/>
            <a:p>
              <a:r>
                <a:rPr lang="sv-SE" sz="1800" dirty="0">
                  <a:gradFill>
                    <a:gsLst>
                      <a:gs pos="0">
                        <a:schemeClr val="tx1"/>
                      </a:gs>
                      <a:gs pos="86000">
                        <a:schemeClr val="tx1"/>
                      </a:gs>
                    </a:gsLst>
                    <a:lin ang="5400000" scaled="0"/>
                  </a:gradFill>
                  <a:latin typeface="Segoe UI Light" pitchFamily="34" charset="0"/>
                </a:rPr>
                <a:t>SAML</a:t>
              </a:r>
              <a:endParaRPr lang="en-US" sz="1800" dirty="0" err="1">
                <a:gradFill>
                  <a:gsLst>
                    <a:gs pos="0">
                      <a:schemeClr val="tx1"/>
                    </a:gs>
                    <a:gs pos="86000">
                      <a:schemeClr val="tx1"/>
                    </a:gs>
                  </a:gsLst>
                  <a:lin ang="5400000" scaled="0"/>
                </a:gradFill>
                <a:latin typeface="Segoe UI Light" pitchFamily="34" charset="0"/>
              </a:endParaRPr>
            </a:p>
          </p:txBody>
        </p:sp>
      </p:grpSp>
      <p:grpSp>
        <p:nvGrpSpPr>
          <p:cNvPr id="112" name="Group 111"/>
          <p:cNvGrpSpPr/>
          <p:nvPr/>
        </p:nvGrpSpPr>
        <p:grpSpPr>
          <a:xfrm>
            <a:off x="6053858" y="3101769"/>
            <a:ext cx="378966" cy="308351"/>
            <a:chOff x="5491248" y="2734803"/>
            <a:chExt cx="1970260" cy="1602896"/>
          </a:xfrm>
        </p:grpSpPr>
        <p:sp>
          <p:nvSpPr>
            <p:cNvPr id="113" name="Freeform 112"/>
            <p:cNvSpPr>
              <a:spLocks noEditPoints="1"/>
            </p:cNvSpPr>
            <p:nvPr/>
          </p:nvSpPr>
          <p:spPr bwMode="black">
            <a:xfrm>
              <a:off x="5491248" y="2891133"/>
              <a:ext cx="1438604" cy="144656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17" tIns="47558" rIns="95117" bIns="4755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99261"/>
              <a:endParaRPr lang="en-US" sz="1200">
                <a:solidFill>
                  <a:srgbClr val="FFFFFF"/>
                </a:solidFill>
              </a:endParaRPr>
            </a:p>
          </p:txBody>
        </p:sp>
        <p:sp>
          <p:nvSpPr>
            <p:cNvPr id="114" name="Freeform 113"/>
            <p:cNvSpPr>
              <a:spLocks noEditPoints="1"/>
            </p:cNvSpPr>
            <p:nvPr/>
          </p:nvSpPr>
          <p:spPr bwMode="black">
            <a:xfrm>
              <a:off x="6731781" y="2734803"/>
              <a:ext cx="729727" cy="785815"/>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17" tIns="47558" rIns="95117" bIns="4755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99261"/>
              <a:endParaRPr lang="en-US" sz="1200">
                <a:solidFill>
                  <a:srgbClr val="FFFFFF"/>
                </a:solidFill>
              </a:endParaRPr>
            </a:p>
          </p:txBody>
        </p:sp>
      </p:grpSp>
    </p:spTree>
    <p:extLst>
      <p:ext uri="{BB962C8B-B14F-4D97-AF65-F5344CB8AC3E}">
        <p14:creationId xmlns:p14="http://schemas.microsoft.com/office/powerpoint/2010/main" val="3316778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a:t>
            </a:r>
            <a:r>
              <a:rPr lang="en-US" dirty="0" smtClean="0"/>
              <a:t>Acquire a token</a:t>
            </a:r>
            <a:br>
              <a:rPr lang="en-US" dirty="0" smtClean="0"/>
            </a:br>
            <a:r>
              <a:rPr lang="en-US" dirty="0" smtClean="0"/>
              <a:t> from ADFS</a:t>
            </a:r>
            <a:r>
              <a:rPr lang="sv-SE" dirty="0" smtClean="0"/>
              <a:t>”</a:t>
            </a:r>
            <a:endParaRPr lang="en-US" dirty="0"/>
          </a:p>
        </p:txBody>
      </p:sp>
      <p:sp>
        <p:nvSpPr>
          <p:cNvPr id="5" name="Text Placeholder 4"/>
          <p:cNvSpPr>
            <a:spLocks noGrp="1"/>
          </p:cNvSpPr>
          <p:nvPr>
            <p:ph type="body" sz="quarter" idx="12"/>
          </p:nvPr>
        </p:nvSpPr>
        <p:spPr/>
        <p:txBody>
          <a:bodyPr/>
          <a:lstStyle/>
          <a:p>
            <a:endParaRPr lang="en-AU"/>
          </a:p>
        </p:txBody>
      </p:sp>
    </p:spTree>
    <p:extLst>
      <p:ext uri="{BB962C8B-B14F-4D97-AF65-F5344CB8AC3E}">
        <p14:creationId xmlns:p14="http://schemas.microsoft.com/office/powerpoint/2010/main" val="2500116839"/>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bwMode="auto">
          <a:xfrm rot="1714540">
            <a:off x="4492474" y="1657446"/>
            <a:ext cx="7815735" cy="7130135"/>
          </a:xfrm>
          <a:prstGeom prst="ellipse">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2" rIns="34282" bIns="68565"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49" name="Group 48"/>
          <p:cNvGrpSpPr/>
          <p:nvPr/>
        </p:nvGrpSpPr>
        <p:grpSpPr>
          <a:xfrm>
            <a:off x="7280582" y="2717027"/>
            <a:ext cx="1299619" cy="1221716"/>
            <a:chOff x="9601225" y="2671482"/>
            <a:chExt cx="1733071" cy="1628955"/>
          </a:xfrm>
        </p:grpSpPr>
        <p:sp>
          <p:nvSpPr>
            <p:cNvPr id="38" name="Rectangle 37"/>
            <p:cNvSpPr/>
            <p:nvPr/>
          </p:nvSpPr>
          <p:spPr bwMode="auto">
            <a:xfrm>
              <a:off x="9601225" y="2671482"/>
              <a:ext cx="1733071" cy="162895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r>
                <a:rPr lang="sv-SE" spc="-37" dirty="0">
                  <a:solidFill>
                    <a:schemeClr val="tx1"/>
                  </a:solidFill>
                  <a:latin typeface="Segoe UI" pitchFamily="34" charset="0"/>
                  <a:ea typeface="Segoe UI" pitchFamily="34" charset="0"/>
                  <a:cs typeface="Segoe UI" pitchFamily="34" charset="0"/>
                </a:rPr>
                <a:t>LOB System</a:t>
              </a:r>
              <a:endParaRPr lang="en-US" spc="-37" dirty="0" err="1">
                <a:solidFill>
                  <a:schemeClr val="tx1"/>
                </a:solidFill>
                <a:latin typeface="Segoe UI" pitchFamily="34" charset="0"/>
                <a:ea typeface="Segoe UI" pitchFamily="34" charset="0"/>
                <a:cs typeface="Segoe UI" pitchFamily="34" charset="0"/>
              </a:endParaRPr>
            </a:p>
          </p:txBody>
        </p:sp>
        <p:grpSp>
          <p:nvGrpSpPr>
            <p:cNvPr id="48" name="Group 47"/>
            <p:cNvGrpSpPr/>
            <p:nvPr/>
          </p:nvGrpSpPr>
          <p:grpSpPr>
            <a:xfrm>
              <a:off x="10016768" y="2816677"/>
              <a:ext cx="960877" cy="977085"/>
              <a:chOff x="10422529" y="1128635"/>
              <a:chExt cx="960877" cy="977085"/>
            </a:xfrm>
          </p:grpSpPr>
          <p:pic>
            <p:nvPicPr>
              <p:cNvPr id="44" name="Picture 4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22530" y="1128635"/>
                <a:ext cx="467481" cy="470788"/>
              </a:xfrm>
              <a:prstGeom prst="rect">
                <a:avLst/>
              </a:prstGeom>
            </p:spPr>
          </p:pic>
          <p:pic>
            <p:nvPicPr>
              <p:cNvPr id="45" name="Picture 4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15925" y="1128635"/>
                <a:ext cx="467481" cy="470788"/>
              </a:xfrm>
              <a:prstGeom prst="rect">
                <a:avLst/>
              </a:prstGeom>
            </p:spPr>
          </p:pic>
          <p:pic>
            <p:nvPicPr>
              <p:cNvPr id="46" name="Picture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22529" y="1634932"/>
                <a:ext cx="467481" cy="470788"/>
              </a:xfrm>
              <a:prstGeom prst="rect">
                <a:avLst/>
              </a:prstGeom>
            </p:spPr>
          </p:pic>
          <p:pic>
            <p:nvPicPr>
              <p:cNvPr id="47" name="Picture 4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15925" y="1634932"/>
                <a:ext cx="467481" cy="470788"/>
              </a:xfrm>
              <a:prstGeom prst="rect">
                <a:avLst/>
              </a:prstGeom>
            </p:spPr>
          </p:pic>
        </p:grpSp>
      </p:grpSp>
      <p:sp>
        <p:nvSpPr>
          <p:cNvPr id="57" name="Rounded Rectangle 56"/>
          <p:cNvSpPr/>
          <p:nvPr/>
        </p:nvSpPr>
        <p:spPr>
          <a:xfrm>
            <a:off x="5809856" y="3023463"/>
            <a:ext cx="889435" cy="449683"/>
          </a:xfrm>
          <a:prstGeom prst="roundRect">
            <a:avLst>
              <a:gd name="adj" fmla="val 0"/>
            </a:avLst>
          </a:prstGeom>
          <a:solidFill>
            <a:srgbClr val="00BCF2"/>
          </a:solidFill>
          <a:ln w="25400" cap="flat" cmpd="sng" algn="ctr">
            <a:solidFill>
              <a:schemeClr val="tx1"/>
            </a:solidFill>
            <a:prstDash val="solid"/>
          </a:ln>
          <a:effectLst/>
        </p:spPr>
        <p:txBody>
          <a:bodyPr lIns="57056" tIns="28523" rIns="57056" bIns="28523" rtlCol="0" anchor="ctr"/>
          <a:lstStyle/>
          <a:p>
            <a:pPr algn="ctr" defTabSz="684728">
              <a:defRPr/>
            </a:pPr>
            <a:endParaRPr lang="en-US" kern="0" dirty="0">
              <a:solidFill>
                <a:prstClr val="white"/>
              </a:solidFill>
              <a:latin typeface="Segoe UI"/>
            </a:endParaRPr>
          </a:p>
        </p:txBody>
      </p:sp>
      <p:grpSp>
        <p:nvGrpSpPr>
          <p:cNvPr id="58" name="Group 57"/>
          <p:cNvGrpSpPr/>
          <p:nvPr/>
        </p:nvGrpSpPr>
        <p:grpSpPr>
          <a:xfrm>
            <a:off x="5500673" y="3154478"/>
            <a:ext cx="314908" cy="180020"/>
            <a:chOff x="1187624" y="1772816"/>
            <a:chExt cx="504056" cy="288032"/>
          </a:xfrm>
          <a:solidFill>
            <a:srgbClr val="00BCF2"/>
          </a:solidFill>
        </p:grpSpPr>
        <p:sp>
          <p:nvSpPr>
            <p:cNvPr id="59" name="Oval 58"/>
            <p:cNvSpPr/>
            <p:nvPr/>
          </p:nvSpPr>
          <p:spPr>
            <a:xfrm>
              <a:off x="1187624" y="1772816"/>
              <a:ext cx="288032" cy="288032"/>
            </a:xfrm>
            <a:prstGeom prst="ellipse">
              <a:avLst/>
            </a:prstGeom>
            <a:grpFill/>
            <a:ln w="25400" cap="flat" cmpd="sng" algn="ctr">
              <a:solidFill>
                <a:schemeClr val="tx1"/>
              </a:solidFill>
              <a:prstDash val="solid"/>
            </a:ln>
            <a:effectLst/>
          </p:spPr>
          <p:txBody>
            <a:bodyPr rtlCol="0" anchor="ctr"/>
            <a:lstStyle/>
            <a:p>
              <a:pPr algn="ctr" defTabSz="684728">
                <a:defRPr/>
              </a:pPr>
              <a:endParaRPr lang="en-US" kern="0">
                <a:solidFill>
                  <a:prstClr val="white"/>
                </a:solidFill>
                <a:latin typeface="Segoe UI"/>
              </a:endParaRPr>
            </a:p>
          </p:txBody>
        </p:sp>
        <p:cxnSp>
          <p:nvCxnSpPr>
            <p:cNvPr id="60" name="Straight Connector 59"/>
            <p:cNvCxnSpPr/>
            <p:nvPr/>
          </p:nvCxnSpPr>
          <p:spPr>
            <a:xfrm>
              <a:off x="1475656" y="1916832"/>
              <a:ext cx="216024" cy="0"/>
            </a:xfrm>
            <a:prstGeom prst="line">
              <a:avLst/>
            </a:prstGeom>
            <a:grpFill/>
            <a:ln w="38100" cap="flat" cmpd="sng" algn="ctr">
              <a:solidFill>
                <a:schemeClr val="tx1"/>
              </a:solidFill>
              <a:prstDash val="solid"/>
            </a:ln>
            <a:effectLst/>
          </p:spPr>
        </p:cxnSp>
      </p:grpSp>
      <p:grpSp>
        <p:nvGrpSpPr>
          <p:cNvPr id="71" name="Group 70"/>
          <p:cNvGrpSpPr/>
          <p:nvPr/>
        </p:nvGrpSpPr>
        <p:grpSpPr>
          <a:xfrm>
            <a:off x="629310" y="3002468"/>
            <a:ext cx="656518" cy="647974"/>
            <a:chOff x="1216063" y="3302328"/>
            <a:chExt cx="875481" cy="863965"/>
          </a:xfrm>
        </p:grpSpPr>
        <p:grpSp>
          <p:nvGrpSpPr>
            <p:cNvPr id="72" name="Group 71"/>
            <p:cNvGrpSpPr/>
            <p:nvPr/>
          </p:nvGrpSpPr>
          <p:grpSpPr>
            <a:xfrm>
              <a:off x="1216063" y="3302328"/>
              <a:ext cx="267239" cy="406042"/>
              <a:chOff x="9707868" y="5386947"/>
              <a:chExt cx="363464" cy="552246"/>
            </a:xfrm>
          </p:grpSpPr>
          <p:sp>
            <p:nvSpPr>
              <p:cNvPr id="92" name="Freeform 107"/>
              <p:cNvSpPr>
                <a:spLocks noEditPoints="1"/>
              </p:cNvSpPr>
              <p:nvPr/>
            </p:nvSpPr>
            <p:spPr bwMode="auto">
              <a:xfrm rot="5400000">
                <a:off x="9614027" y="5481888"/>
                <a:ext cx="552246" cy="362364"/>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pic>
            <p:nvPicPr>
              <p:cNvPr id="93" name="Picture 92"/>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9707868" y="5466539"/>
                <a:ext cx="309405" cy="3944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3" name="Group 72"/>
            <p:cNvGrpSpPr/>
            <p:nvPr/>
          </p:nvGrpSpPr>
          <p:grpSpPr>
            <a:xfrm>
              <a:off x="1529739" y="3302331"/>
              <a:ext cx="263180" cy="406041"/>
              <a:chOff x="10261489" y="5386951"/>
              <a:chExt cx="357943" cy="552244"/>
            </a:xfrm>
          </p:grpSpPr>
          <p:sp>
            <p:nvSpPr>
              <p:cNvPr id="90" name="Freeform 107"/>
              <p:cNvSpPr>
                <a:spLocks noEditPoints="1"/>
              </p:cNvSpPr>
              <p:nvPr/>
            </p:nvSpPr>
            <p:spPr bwMode="auto">
              <a:xfrm rot="5400000">
                <a:off x="10164339" y="5484101"/>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pic>
            <p:nvPicPr>
              <p:cNvPr id="91" name="Picture 6" descr="http://www.kizel.com/http:/www.kizel.com/wp-content/img/2010/03/Apple-Logo.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356561" y="5552817"/>
                <a:ext cx="167799" cy="1845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Group 73"/>
            <p:cNvGrpSpPr/>
            <p:nvPr/>
          </p:nvGrpSpPr>
          <p:grpSpPr>
            <a:xfrm>
              <a:off x="1828364" y="3302332"/>
              <a:ext cx="263180" cy="406041"/>
              <a:chOff x="10693040" y="5386952"/>
              <a:chExt cx="357943" cy="552244"/>
            </a:xfrm>
          </p:grpSpPr>
          <p:pic>
            <p:nvPicPr>
              <p:cNvPr id="88" name="Picture 3" descr="F:\MyPhotos\Logos\Android_B_withBug_060311.png"/>
              <p:cNvPicPr>
                <a:picLocks noChangeAspect="1" noChangeArrowheads="1"/>
              </p:cNvPicPr>
              <p:nvPr/>
            </p:nvPicPr>
            <p:blipFill rotWithShape="1">
              <a:blip r:embed="rId7" cstate="screen">
                <a:biLevel thresh="50000"/>
                <a:extLst>
                  <a:ext uri="{28A0092B-C50C-407E-A947-70E740481C1C}">
                    <a14:useLocalDpi xmlns:a14="http://schemas.microsoft.com/office/drawing/2010/main"/>
                  </a:ext>
                </a:extLst>
              </a:blip>
              <a:srcRect/>
              <a:stretch/>
            </p:blipFill>
            <p:spPr bwMode="auto">
              <a:xfrm>
                <a:off x="10792136" y="5564981"/>
                <a:ext cx="159750" cy="176809"/>
              </a:xfrm>
              <a:prstGeom prst="rect">
                <a:avLst/>
              </a:prstGeom>
              <a:noFill/>
              <a:extLst>
                <a:ext uri="{909E8E84-426E-40DD-AFC4-6F175D3DCCD1}">
                  <a14:hiddenFill xmlns:a14="http://schemas.microsoft.com/office/drawing/2010/main">
                    <a:solidFill>
                      <a:srgbClr val="FFFFFF"/>
                    </a:solidFill>
                  </a14:hiddenFill>
                </a:ext>
              </a:extLst>
            </p:spPr>
          </p:pic>
          <p:sp>
            <p:nvSpPr>
              <p:cNvPr id="89" name="Freeform 107"/>
              <p:cNvSpPr>
                <a:spLocks noEditPoints="1"/>
              </p:cNvSpPr>
              <p:nvPr/>
            </p:nvSpPr>
            <p:spPr bwMode="auto">
              <a:xfrm rot="5400000">
                <a:off x="10595890" y="5484102"/>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grpSp>
        <p:grpSp>
          <p:nvGrpSpPr>
            <p:cNvPr id="75" name="Group 74"/>
            <p:cNvGrpSpPr/>
            <p:nvPr/>
          </p:nvGrpSpPr>
          <p:grpSpPr>
            <a:xfrm>
              <a:off x="1792920" y="3859126"/>
              <a:ext cx="125444" cy="265112"/>
              <a:chOff x="11178846" y="5553468"/>
              <a:chExt cx="170613" cy="360571"/>
            </a:xfrm>
          </p:grpSpPr>
          <p:pic>
            <p:nvPicPr>
              <p:cNvPr id="86" name="Picture 3" descr="F:\MyPhotos\Logos\Android_B_withBug_060311.png"/>
              <p:cNvPicPr>
                <a:picLocks noChangeAspect="1" noChangeArrowheads="1"/>
              </p:cNvPicPr>
              <p:nvPr/>
            </p:nvPicPr>
            <p:blipFill rotWithShape="1">
              <a:blip r:embed="rId7" cstate="screen">
                <a:biLevel thresh="50000"/>
                <a:extLst>
                  <a:ext uri="{28A0092B-C50C-407E-A947-70E740481C1C}">
                    <a14:useLocalDpi xmlns:a14="http://schemas.microsoft.com/office/drawing/2010/main"/>
                  </a:ext>
                </a:extLst>
              </a:blip>
              <a:srcRect/>
              <a:stretch/>
            </p:blipFill>
            <p:spPr bwMode="auto">
              <a:xfrm>
                <a:off x="11202890" y="5646229"/>
                <a:ext cx="120023" cy="132839"/>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86"/>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a:off x="11178846" y="5553468"/>
                <a:ext cx="170613" cy="360571"/>
              </a:xfrm>
              <a:prstGeom prst="rect">
                <a:avLst/>
              </a:prstGeom>
            </p:spPr>
          </p:pic>
        </p:grpSp>
        <p:grpSp>
          <p:nvGrpSpPr>
            <p:cNvPr id="76" name="Group 75"/>
            <p:cNvGrpSpPr/>
            <p:nvPr/>
          </p:nvGrpSpPr>
          <p:grpSpPr>
            <a:xfrm>
              <a:off x="1594159" y="3845864"/>
              <a:ext cx="132187" cy="279361"/>
              <a:chOff x="10908518" y="5535431"/>
              <a:chExt cx="179783" cy="379950"/>
            </a:xfrm>
          </p:grpSpPr>
          <p:grpSp>
            <p:nvGrpSpPr>
              <p:cNvPr id="80" name="Group 79"/>
              <p:cNvGrpSpPr/>
              <p:nvPr/>
            </p:nvGrpSpPr>
            <p:grpSpPr>
              <a:xfrm>
                <a:off x="10908518" y="5535431"/>
                <a:ext cx="179783" cy="379950"/>
                <a:chOff x="13012681" y="-1062706"/>
                <a:chExt cx="2684519" cy="5673423"/>
              </a:xfrm>
            </p:grpSpPr>
            <p:pic>
              <p:nvPicPr>
                <p:cNvPr id="82" name="Picture 81"/>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a:off x="13012681" y="-1062706"/>
                  <a:ext cx="2684519" cy="5673423"/>
                </a:xfrm>
                <a:prstGeom prst="rect">
                  <a:avLst/>
                </a:prstGeom>
              </p:spPr>
            </p:pic>
            <p:sp>
              <p:nvSpPr>
                <p:cNvPr id="83" name="Rectangle 82"/>
                <p:cNvSpPr/>
                <p:nvPr/>
              </p:nvSpPr>
              <p:spPr bwMode="auto">
                <a:xfrm>
                  <a:off x="132842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84" name="Rectangle 83"/>
                <p:cNvSpPr/>
                <p:nvPr/>
              </p:nvSpPr>
              <p:spPr bwMode="auto">
                <a:xfrm>
                  <a:off x="148336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85" name="Oval 84"/>
                <p:cNvSpPr/>
                <p:nvPr/>
              </p:nvSpPr>
              <p:spPr bwMode="auto">
                <a:xfrm>
                  <a:off x="14160500" y="3873817"/>
                  <a:ext cx="448075" cy="44807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grpSp>
          <p:pic>
            <p:nvPicPr>
              <p:cNvPr id="81" name="Picture 6" descr="http://www.kizel.com/http:/www.kizel.com/wp-content/img/2010/03/Apple-Logo.png"/>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945017" y="5653385"/>
                <a:ext cx="114609" cy="126070"/>
              </a:xfrm>
              <a:prstGeom prst="rect">
                <a:avLst/>
              </a:prstGeom>
              <a:noFill/>
              <a:extLst>
                <a:ext uri="{909E8E84-426E-40DD-AFC4-6F175D3DCCD1}">
                  <a14:hiddenFill xmlns:a14="http://schemas.microsoft.com/office/drawing/2010/main">
                    <a:solidFill>
                      <a:srgbClr val="FFFFFF"/>
                    </a:solidFill>
                  </a14:hiddenFill>
                </a:ext>
              </a:extLst>
            </p:spPr>
          </p:pic>
        </p:grpSp>
        <p:pic>
          <p:nvPicPr>
            <p:cNvPr id="77" name="Picture 2" descr="\\MAGNUM\Projects\Microsoft\Cloud Power FY12\Design\ICONS_PNG\Devices.png"/>
            <p:cNvPicPr>
              <a:picLocks noChangeAspect="1" noChangeArrowheads="1"/>
            </p:cNvPicPr>
            <p:nvPr/>
          </p:nvPicPr>
          <p:blipFill>
            <a:blip r:embed="rId12" cstate="print">
              <a:biLevel thresh="50000"/>
            </a:blip>
            <a:srcRect l="56000" t="50000" r="10000" b="4000"/>
            <a:stretch>
              <a:fillRect/>
            </a:stretch>
          </p:blipFill>
          <p:spPr bwMode="auto">
            <a:xfrm>
              <a:off x="1325057" y="3816312"/>
              <a:ext cx="258681" cy="349981"/>
            </a:xfrm>
            <a:prstGeom prst="rect">
              <a:avLst/>
            </a:prstGeom>
            <a:noFill/>
            <a:ln>
              <a:noFill/>
            </a:ln>
          </p:spPr>
        </p:pic>
        <p:sp>
          <p:nvSpPr>
            <p:cNvPr id="78" name="Rectangle 77"/>
            <p:cNvSpPr/>
            <p:nvPr/>
          </p:nvSpPr>
          <p:spPr bwMode="auto">
            <a:xfrm>
              <a:off x="1404269" y="3882412"/>
              <a:ext cx="111600" cy="197620"/>
            </a:xfrm>
            <a:prstGeom prst="rect">
              <a:avLst/>
            </a:prstGeom>
            <a:solidFill>
              <a:srgbClr val="4E91C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79" name="Picture 78"/>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1383185" y="3903686"/>
              <a:ext cx="128413" cy="163716"/>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95" name="Straight Arrow Connector 94"/>
          <p:cNvCxnSpPr/>
          <p:nvPr/>
        </p:nvCxnSpPr>
        <p:spPr>
          <a:xfrm>
            <a:off x="6801459" y="3233655"/>
            <a:ext cx="670907" cy="0"/>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0" name="Title 9"/>
          <p:cNvSpPr>
            <a:spLocks noGrp="1"/>
          </p:cNvSpPr>
          <p:nvPr>
            <p:ph type="title"/>
          </p:nvPr>
        </p:nvSpPr>
        <p:spPr/>
        <p:txBody>
          <a:bodyPr/>
          <a:lstStyle/>
          <a:p>
            <a:r>
              <a:rPr lang="en-US" dirty="0" smtClean="0"/>
              <a:t>Federated </a:t>
            </a:r>
            <a:r>
              <a:rPr lang="en-US" dirty="0"/>
              <a:t>Authentication</a:t>
            </a:r>
          </a:p>
        </p:txBody>
      </p:sp>
      <p:cxnSp>
        <p:nvCxnSpPr>
          <p:cNvPr id="99" name="Straight Arrow Connector 98"/>
          <p:cNvCxnSpPr/>
          <p:nvPr/>
        </p:nvCxnSpPr>
        <p:spPr>
          <a:xfrm>
            <a:off x="4741770" y="3229839"/>
            <a:ext cx="670907" cy="0"/>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a:off x="1412804" y="3228848"/>
            <a:ext cx="1958149" cy="11822"/>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64" name="Group 63"/>
          <p:cNvGrpSpPr/>
          <p:nvPr/>
        </p:nvGrpSpPr>
        <p:grpSpPr>
          <a:xfrm>
            <a:off x="3440985" y="3019646"/>
            <a:ext cx="1198617" cy="449683"/>
            <a:chOff x="4260862" y="4755957"/>
            <a:chExt cx="1598383" cy="599578"/>
          </a:xfrm>
        </p:grpSpPr>
        <p:sp>
          <p:nvSpPr>
            <p:cNvPr id="65" name="Rounded Rectangle 64"/>
            <p:cNvSpPr/>
            <p:nvPr/>
          </p:nvSpPr>
          <p:spPr>
            <a:xfrm>
              <a:off x="4673164" y="4755957"/>
              <a:ext cx="1186081" cy="599578"/>
            </a:xfrm>
            <a:prstGeom prst="roundRect">
              <a:avLst>
                <a:gd name="adj" fmla="val 0"/>
              </a:avLst>
            </a:prstGeom>
            <a:solidFill>
              <a:srgbClr val="00BCF2"/>
            </a:solidFill>
            <a:ln w="25400" cap="flat" cmpd="sng" algn="ctr">
              <a:solidFill>
                <a:schemeClr val="tx1"/>
              </a:solidFill>
              <a:prstDash val="solid"/>
            </a:ln>
            <a:effectLst/>
          </p:spPr>
          <p:txBody>
            <a:bodyPr lIns="77606" tIns="38796" rIns="77606" bIns="38796" rtlCol="0" anchor="ctr"/>
            <a:lstStyle/>
            <a:p>
              <a:pPr algn="ctr" defTabSz="684728">
                <a:defRPr/>
              </a:pPr>
              <a:endParaRPr lang="en-US" kern="0" dirty="0">
                <a:solidFill>
                  <a:prstClr val="white"/>
                </a:solidFill>
                <a:latin typeface="Segoe UI"/>
              </a:endParaRPr>
            </a:p>
          </p:txBody>
        </p:sp>
        <p:grpSp>
          <p:nvGrpSpPr>
            <p:cNvPr id="66" name="Group 65"/>
            <p:cNvGrpSpPr/>
            <p:nvPr/>
          </p:nvGrpSpPr>
          <p:grpSpPr>
            <a:xfrm>
              <a:off x="4260862" y="4930643"/>
              <a:ext cx="419937" cy="240027"/>
              <a:chOff x="1187624" y="1772816"/>
              <a:chExt cx="504056" cy="288032"/>
            </a:xfrm>
            <a:solidFill>
              <a:srgbClr val="4E91CE"/>
            </a:solidFill>
          </p:grpSpPr>
          <p:sp>
            <p:nvSpPr>
              <p:cNvPr id="69" name="Oval 68"/>
              <p:cNvSpPr/>
              <p:nvPr/>
            </p:nvSpPr>
            <p:spPr>
              <a:xfrm>
                <a:off x="1187624" y="1772816"/>
                <a:ext cx="288032" cy="288032"/>
              </a:xfrm>
              <a:prstGeom prst="ellipse">
                <a:avLst/>
              </a:prstGeom>
              <a:solidFill>
                <a:srgbClr val="00BCF2"/>
              </a:solidFill>
              <a:ln w="25400" cap="flat" cmpd="sng" algn="ctr">
                <a:solidFill>
                  <a:schemeClr val="tx1"/>
                </a:solidFill>
                <a:prstDash val="solid"/>
              </a:ln>
              <a:effectLst/>
            </p:spPr>
            <p:txBody>
              <a:bodyPr rtlCol="0" anchor="ctr"/>
              <a:lstStyle/>
              <a:p>
                <a:pPr algn="ctr" defTabSz="684728">
                  <a:defRPr/>
                </a:pPr>
                <a:endParaRPr lang="en-US" kern="0">
                  <a:solidFill>
                    <a:prstClr val="white"/>
                  </a:solidFill>
                  <a:latin typeface="Segoe UI"/>
                </a:endParaRPr>
              </a:p>
            </p:txBody>
          </p:sp>
          <p:cxnSp>
            <p:nvCxnSpPr>
              <p:cNvPr id="70" name="Straight Connector 69"/>
              <p:cNvCxnSpPr/>
              <p:nvPr/>
            </p:nvCxnSpPr>
            <p:spPr>
              <a:xfrm>
                <a:off x="1475656" y="1916832"/>
                <a:ext cx="216024" cy="0"/>
              </a:xfrm>
              <a:prstGeom prst="line">
                <a:avLst/>
              </a:prstGeom>
              <a:grpFill/>
              <a:ln w="38100" cap="flat" cmpd="sng" algn="ctr">
                <a:solidFill>
                  <a:schemeClr val="tx1"/>
                </a:solidFill>
                <a:prstDash val="solid"/>
              </a:ln>
              <a:effectLst/>
            </p:spPr>
          </p:cxnSp>
        </p:grpSp>
        <p:sp>
          <p:nvSpPr>
            <p:cNvPr id="67" name="TextBox 66"/>
            <p:cNvSpPr txBox="1"/>
            <p:nvPr/>
          </p:nvSpPr>
          <p:spPr>
            <a:xfrm>
              <a:off x="5161297" y="4915687"/>
              <a:ext cx="491658" cy="266740"/>
            </a:xfrm>
            <a:prstGeom prst="rect">
              <a:avLst/>
            </a:prstGeom>
            <a:noFill/>
          </p:spPr>
          <p:txBody>
            <a:bodyPr wrap="none" lIns="0" tIns="0" rIns="0" bIns="0" rtlCol="0">
              <a:spAutoFit/>
            </a:bodyPr>
            <a:lstStyle/>
            <a:p>
              <a:r>
                <a:rPr lang="sv-SE" dirty="0" err="1">
                  <a:latin typeface="Segoe UI Light" pitchFamily="34" charset="0"/>
                </a:rPr>
                <a:t>Relay</a:t>
              </a:r>
              <a:endParaRPr lang="en-US" sz="2700" dirty="0" err="1">
                <a:latin typeface="Segoe UI Light" pitchFamily="34" charset="0"/>
              </a:endParaRPr>
            </a:p>
          </p:txBody>
        </p:sp>
        <p:pic>
          <p:nvPicPr>
            <p:cNvPr id="68" name="Picture 6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757764" y="4886523"/>
              <a:ext cx="369001" cy="360000"/>
            </a:xfrm>
            <a:prstGeom prst="rect">
              <a:avLst/>
            </a:prstGeom>
          </p:spPr>
        </p:pic>
      </p:grpSp>
      <p:grpSp>
        <p:nvGrpSpPr>
          <p:cNvPr id="3" name="Group 2"/>
          <p:cNvGrpSpPr/>
          <p:nvPr/>
        </p:nvGrpSpPr>
        <p:grpSpPr>
          <a:xfrm>
            <a:off x="1377191" y="1566595"/>
            <a:ext cx="3262411" cy="1357723"/>
            <a:chOff x="1834062" y="2088793"/>
            <a:chExt cx="4350499" cy="1810298"/>
          </a:xfrm>
        </p:grpSpPr>
        <p:grpSp>
          <p:nvGrpSpPr>
            <p:cNvPr id="5" name="Group 4"/>
            <p:cNvGrpSpPr/>
            <p:nvPr/>
          </p:nvGrpSpPr>
          <p:grpSpPr>
            <a:xfrm>
              <a:off x="4586178" y="2088793"/>
              <a:ext cx="1598383" cy="599578"/>
              <a:chOff x="2099953" y="3682059"/>
              <a:chExt cx="1598383" cy="599578"/>
            </a:xfrm>
          </p:grpSpPr>
          <p:sp>
            <p:nvSpPr>
              <p:cNvPr id="102" name="Rounded Rectangle 101"/>
              <p:cNvSpPr/>
              <p:nvPr/>
            </p:nvSpPr>
            <p:spPr>
              <a:xfrm>
                <a:off x="2512255" y="3682059"/>
                <a:ext cx="1186081" cy="599578"/>
              </a:xfrm>
              <a:prstGeom prst="roundRect">
                <a:avLst>
                  <a:gd name="adj" fmla="val 0"/>
                </a:avLst>
              </a:prstGeom>
              <a:solidFill>
                <a:srgbClr val="00BCF2"/>
              </a:solidFill>
              <a:ln w="25400" cap="flat" cmpd="sng" algn="ctr">
                <a:solidFill>
                  <a:schemeClr val="tx1"/>
                </a:solidFill>
                <a:prstDash val="solid"/>
              </a:ln>
              <a:effectLst/>
            </p:spPr>
            <p:txBody>
              <a:bodyPr lIns="77606" tIns="38796" rIns="77606" bIns="38796" rtlCol="0" anchor="ctr"/>
              <a:lstStyle/>
              <a:p>
                <a:pPr algn="ctr" defTabSz="684728">
                  <a:defRPr/>
                </a:pPr>
                <a:endParaRPr lang="en-US" kern="0" dirty="0">
                  <a:solidFill>
                    <a:prstClr val="white"/>
                  </a:solidFill>
                  <a:latin typeface="Segoe UI"/>
                </a:endParaRPr>
              </a:p>
            </p:txBody>
          </p:sp>
          <p:grpSp>
            <p:nvGrpSpPr>
              <p:cNvPr id="103" name="Group 102"/>
              <p:cNvGrpSpPr/>
              <p:nvPr/>
            </p:nvGrpSpPr>
            <p:grpSpPr>
              <a:xfrm>
                <a:off x="2099953" y="3856745"/>
                <a:ext cx="419937" cy="240027"/>
                <a:chOff x="1187624" y="1772816"/>
                <a:chExt cx="504056" cy="288032"/>
              </a:xfrm>
              <a:solidFill>
                <a:srgbClr val="4E91CE"/>
              </a:solidFill>
            </p:grpSpPr>
            <p:sp>
              <p:nvSpPr>
                <p:cNvPr id="106" name="Oval 105"/>
                <p:cNvSpPr/>
                <p:nvPr/>
              </p:nvSpPr>
              <p:spPr>
                <a:xfrm>
                  <a:off x="1187624" y="1772816"/>
                  <a:ext cx="288032" cy="288032"/>
                </a:xfrm>
                <a:prstGeom prst="ellipse">
                  <a:avLst/>
                </a:prstGeom>
                <a:solidFill>
                  <a:srgbClr val="00BCF2"/>
                </a:solidFill>
                <a:ln w="25400" cap="flat" cmpd="sng" algn="ctr">
                  <a:solidFill>
                    <a:schemeClr val="tx1"/>
                  </a:solidFill>
                  <a:prstDash val="solid"/>
                </a:ln>
                <a:effectLst/>
              </p:spPr>
              <p:txBody>
                <a:bodyPr rtlCol="0" anchor="ctr"/>
                <a:lstStyle/>
                <a:p>
                  <a:pPr algn="ctr" defTabSz="684728">
                    <a:defRPr/>
                  </a:pPr>
                  <a:endParaRPr lang="en-US" kern="0">
                    <a:solidFill>
                      <a:prstClr val="white"/>
                    </a:solidFill>
                    <a:latin typeface="Segoe UI"/>
                  </a:endParaRPr>
                </a:p>
              </p:txBody>
            </p:sp>
            <p:cxnSp>
              <p:nvCxnSpPr>
                <p:cNvPr id="107" name="Straight Connector 106"/>
                <p:cNvCxnSpPr/>
                <p:nvPr/>
              </p:nvCxnSpPr>
              <p:spPr>
                <a:xfrm>
                  <a:off x="1475656" y="1916832"/>
                  <a:ext cx="216024" cy="0"/>
                </a:xfrm>
                <a:prstGeom prst="line">
                  <a:avLst/>
                </a:prstGeom>
                <a:grpFill/>
                <a:ln w="38100" cap="flat" cmpd="sng" algn="ctr">
                  <a:solidFill>
                    <a:schemeClr val="tx1"/>
                  </a:solidFill>
                  <a:prstDash val="solid"/>
                </a:ln>
                <a:effectLst/>
              </p:spPr>
            </p:cxnSp>
          </p:grpSp>
          <p:sp>
            <p:nvSpPr>
              <p:cNvPr id="104" name="TextBox 103"/>
              <p:cNvSpPr txBox="1"/>
              <p:nvPr/>
            </p:nvSpPr>
            <p:spPr>
              <a:xfrm>
                <a:off x="3000388" y="3841789"/>
                <a:ext cx="384604" cy="266740"/>
              </a:xfrm>
              <a:prstGeom prst="rect">
                <a:avLst/>
              </a:prstGeom>
              <a:noFill/>
            </p:spPr>
            <p:txBody>
              <a:bodyPr wrap="none" lIns="0" tIns="0" rIns="0" bIns="0" rtlCol="0">
                <a:spAutoFit/>
              </a:bodyPr>
              <a:lstStyle/>
              <a:p>
                <a:r>
                  <a:rPr lang="sv-SE" dirty="0">
                    <a:latin typeface="Segoe UI Light" pitchFamily="34" charset="0"/>
                  </a:rPr>
                  <a:t>ACS</a:t>
                </a:r>
                <a:endParaRPr lang="en-US" sz="2700" dirty="0" err="1">
                  <a:latin typeface="Segoe UI Light" pitchFamily="34" charset="0"/>
                </a:endParaRPr>
              </a:p>
            </p:txBody>
          </p:sp>
          <p:pic>
            <p:nvPicPr>
              <p:cNvPr id="108" name="Picture 10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571594" y="3796758"/>
                <a:ext cx="369001" cy="360000"/>
              </a:xfrm>
              <a:prstGeom prst="rect">
                <a:avLst/>
              </a:prstGeom>
            </p:spPr>
          </p:pic>
        </p:grpSp>
        <p:cxnSp>
          <p:nvCxnSpPr>
            <p:cNvPr id="109" name="Straight Arrow Connector 108"/>
            <p:cNvCxnSpPr/>
            <p:nvPr/>
          </p:nvCxnSpPr>
          <p:spPr>
            <a:xfrm flipV="1">
              <a:off x="1834062" y="2503506"/>
              <a:ext cx="2579778" cy="1395585"/>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sp>
        <p:nvSpPr>
          <p:cNvPr id="4" name="Isosceles Triangle 3"/>
          <p:cNvSpPr/>
          <p:nvPr/>
        </p:nvSpPr>
        <p:spPr bwMode="auto">
          <a:xfrm>
            <a:off x="6591621" y="4098969"/>
            <a:ext cx="688961" cy="567213"/>
          </a:xfrm>
          <a:prstGeom prst="triangle">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68565" tIns="34282" rIns="34282" bIns="68565"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TextBox 5"/>
          <p:cNvSpPr txBox="1"/>
          <p:nvPr/>
        </p:nvSpPr>
        <p:spPr>
          <a:xfrm>
            <a:off x="6391849" y="4722535"/>
            <a:ext cx="1088503" cy="200055"/>
          </a:xfrm>
          <a:prstGeom prst="rect">
            <a:avLst/>
          </a:prstGeom>
          <a:noFill/>
        </p:spPr>
        <p:txBody>
          <a:bodyPr wrap="none" lIns="0" tIns="0" rIns="0" bIns="0" rtlCol="0">
            <a:spAutoFit/>
          </a:bodyPr>
          <a:lstStyle/>
          <a:p>
            <a:pPr algn="ctr" defTabSz="685420" fontAlgn="base">
              <a:spcBef>
                <a:spcPct val="0"/>
              </a:spcBef>
              <a:spcAft>
                <a:spcPct val="0"/>
              </a:spcAft>
            </a:pPr>
            <a:r>
              <a:rPr lang="sv-SE" spc="-37" dirty="0">
                <a:latin typeface="Segoe UI" pitchFamily="34" charset="0"/>
                <a:ea typeface="Segoe UI" pitchFamily="34" charset="0"/>
                <a:cs typeface="Segoe UI" pitchFamily="34" charset="0"/>
              </a:rPr>
              <a:t>Active Directory</a:t>
            </a:r>
            <a:endParaRPr lang="en-US" spc="-37" dirty="0" err="1">
              <a:latin typeface="Segoe UI" pitchFamily="34" charset="0"/>
              <a:ea typeface="Segoe UI" pitchFamily="34" charset="0"/>
              <a:cs typeface="Segoe UI" pitchFamily="34" charset="0"/>
            </a:endParaRPr>
          </a:p>
        </p:txBody>
      </p:sp>
      <p:grpSp>
        <p:nvGrpSpPr>
          <p:cNvPr id="7" name="Group 6"/>
          <p:cNvGrpSpPr/>
          <p:nvPr/>
        </p:nvGrpSpPr>
        <p:grpSpPr>
          <a:xfrm>
            <a:off x="4891637" y="4157734"/>
            <a:ext cx="966171" cy="449683"/>
            <a:chOff x="6456709" y="5697135"/>
            <a:chExt cx="1288411" cy="599578"/>
          </a:xfrm>
        </p:grpSpPr>
        <p:sp>
          <p:nvSpPr>
            <p:cNvPr id="94" name="Rounded Rectangle 93"/>
            <p:cNvSpPr/>
            <p:nvPr/>
          </p:nvSpPr>
          <p:spPr>
            <a:xfrm>
              <a:off x="6869011" y="5697135"/>
              <a:ext cx="876109" cy="599578"/>
            </a:xfrm>
            <a:prstGeom prst="roundRect">
              <a:avLst>
                <a:gd name="adj" fmla="val 0"/>
              </a:avLst>
            </a:prstGeom>
            <a:solidFill>
              <a:srgbClr val="00BCF2"/>
            </a:solidFill>
            <a:ln w="25400" cap="flat" cmpd="sng" algn="ctr">
              <a:solidFill>
                <a:schemeClr val="tx1"/>
              </a:solidFill>
              <a:prstDash val="solid"/>
            </a:ln>
            <a:effectLst/>
          </p:spPr>
          <p:txBody>
            <a:bodyPr lIns="77606" tIns="38796" rIns="77606" bIns="38796" rtlCol="0" anchor="ctr"/>
            <a:lstStyle/>
            <a:p>
              <a:pPr algn="ctr" defTabSz="684728">
                <a:defRPr/>
              </a:pPr>
              <a:r>
                <a:rPr lang="en-US" kern="0" dirty="0">
                  <a:solidFill>
                    <a:prstClr val="white"/>
                  </a:solidFill>
                  <a:latin typeface="Segoe UI"/>
                </a:rPr>
                <a:t>ADFS</a:t>
              </a:r>
            </a:p>
          </p:txBody>
        </p:sp>
        <p:grpSp>
          <p:nvGrpSpPr>
            <p:cNvPr id="96" name="Group 95"/>
            <p:cNvGrpSpPr/>
            <p:nvPr/>
          </p:nvGrpSpPr>
          <p:grpSpPr>
            <a:xfrm>
              <a:off x="6456709" y="5871821"/>
              <a:ext cx="419937" cy="240027"/>
              <a:chOff x="1187624" y="1772816"/>
              <a:chExt cx="504056" cy="288032"/>
            </a:xfrm>
            <a:solidFill>
              <a:srgbClr val="4E91CE"/>
            </a:solidFill>
          </p:grpSpPr>
          <p:sp>
            <p:nvSpPr>
              <p:cNvPr id="97" name="Oval 96"/>
              <p:cNvSpPr/>
              <p:nvPr/>
            </p:nvSpPr>
            <p:spPr>
              <a:xfrm>
                <a:off x="1187624" y="1772816"/>
                <a:ext cx="288032" cy="288032"/>
              </a:xfrm>
              <a:prstGeom prst="ellipse">
                <a:avLst/>
              </a:prstGeom>
              <a:solidFill>
                <a:srgbClr val="00BCF2"/>
              </a:solidFill>
              <a:ln w="25400" cap="flat" cmpd="sng" algn="ctr">
                <a:solidFill>
                  <a:schemeClr val="tx1"/>
                </a:solidFill>
                <a:prstDash val="solid"/>
              </a:ln>
              <a:effectLst/>
            </p:spPr>
            <p:txBody>
              <a:bodyPr rtlCol="0" anchor="ctr"/>
              <a:lstStyle/>
              <a:p>
                <a:pPr algn="ctr" defTabSz="684728">
                  <a:defRPr/>
                </a:pPr>
                <a:endParaRPr lang="en-US" kern="0">
                  <a:solidFill>
                    <a:prstClr val="white"/>
                  </a:solidFill>
                  <a:latin typeface="Segoe UI"/>
                </a:endParaRPr>
              </a:p>
            </p:txBody>
          </p:sp>
          <p:cxnSp>
            <p:nvCxnSpPr>
              <p:cNvPr id="98" name="Straight Connector 97"/>
              <p:cNvCxnSpPr/>
              <p:nvPr/>
            </p:nvCxnSpPr>
            <p:spPr>
              <a:xfrm>
                <a:off x="1475656" y="1916832"/>
                <a:ext cx="216024" cy="0"/>
              </a:xfrm>
              <a:prstGeom prst="line">
                <a:avLst/>
              </a:prstGeom>
              <a:grpFill/>
              <a:ln w="38100" cap="flat" cmpd="sng" algn="ctr">
                <a:solidFill>
                  <a:schemeClr val="tx1"/>
                </a:solidFill>
                <a:prstDash val="solid"/>
              </a:ln>
              <a:effectLst/>
            </p:spPr>
          </p:cxnSp>
        </p:grpSp>
      </p:grpSp>
      <p:cxnSp>
        <p:nvCxnSpPr>
          <p:cNvPr id="101" name="Straight Arrow Connector 100"/>
          <p:cNvCxnSpPr/>
          <p:nvPr/>
        </p:nvCxnSpPr>
        <p:spPr>
          <a:xfrm>
            <a:off x="5960273" y="4391541"/>
            <a:ext cx="670907" cy="0"/>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1346694" y="3475166"/>
            <a:ext cx="3495446" cy="891399"/>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116" name="Group 115"/>
          <p:cNvGrpSpPr/>
          <p:nvPr/>
        </p:nvGrpSpPr>
        <p:grpSpPr>
          <a:xfrm>
            <a:off x="2337760" y="3962541"/>
            <a:ext cx="404943" cy="405000"/>
            <a:chOff x="2664069" y="1714499"/>
            <a:chExt cx="540000" cy="540000"/>
          </a:xfrm>
        </p:grpSpPr>
        <p:sp>
          <p:nvSpPr>
            <p:cNvPr id="117" name="Oval 116"/>
            <p:cNvSpPr/>
            <p:nvPr/>
          </p:nvSpPr>
          <p:spPr bwMode="auto">
            <a:xfrm>
              <a:off x="2664069" y="1714499"/>
              <a:ext cx="540000" cy="540000"/>
            </a:xfrm>
            <a:prstGeom prst="ellipse">
              <a:avLst/>
            </a:prstGeom>
            <a:no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8" name="TextBox 117"/>
            <p:cNvSpPr txBox="1"/>
            <p:nvPr/>
          </p:nvSpPr>
          <p:spPr>
            <a:xfrm>
              <a:off x="2861855" y="1769055"/>
              <a:ext cx="189154" cy="439479"/>
            </a:xfrm>
            <a:prstGeom prst="rect">
              <a:avLst/>
            </a:prstGeom>
            <a:noFill/>
          </p:spPr>
          <p:txBody>
            <a:bodyPr wrap="none" lIns="0" tIns="0" rIns="0" bIns="0" rtlCol="0">
              <a:spAutoFit/>
            </a:bodyPr>
            <a:lstStyle/>
            <a:p>
              <a:r>
                <a:rPr lang="sv-SE" sz="2100" dirty="0">
                  <a:gradFill>
                    <a:gsLst>
                      <a:gs pos="0">
                        <a:schemeClr val="tx1"/>
                      </a:gs>
                      <a:gs pos="86000">
                        <a:schemeClr val="tx1"/>
                      </a:gs>
                    </a:gsLst>
                    <a:lin ang="5400000" scaled="0"/>
                  </a:gradFill>
                  <a:latin typeface="Segoe UI Light" pitchFamily="34" charset="0"/>
                </a:rPr>
                <a:t>1</a:t>
              </a:r>
              <a:endParaRPr lang="en-US" sz="3000" dirty="0" err="1">
                <a:gradFill>
                  <a:gsLst>
                    <a:gs pos="0">
                      <a:schemeClr val="tx1"/>
                    </a:gs>
                    <a:gs pos="86000">
                      <a:schemeClr val="tx1"/>
                    </a:gs>
                  </a:gsLst>
                  <a:lin ang="5400000" scaled="0"/>
                </a:gradFill>
                <a:latin typeface="Segoe UI Light" pitchFamily="34" charset="0"/>
              </a:endParaRPr>
            </a:p>
          </p:txBody>
        </p:sp>
      </p:grpSp>
      <p:grpSp>
        <p:nvGrpSpPr>
          <p:cNvPr id="119" name="Group 118"/>
          <p:cNvGrpSpPr/>
          <p:nvPr/>
        </p:nvGrpSpPr>
        <p:grpSpPr>
          <a:xfrm>
            <a:off x="2001406" y="1932055"/>
            <a:ext cx="418293" cy="405000"/>
            <a:chOff x="2654359" y="1714499"/>
            <a:chExt cx="557804" cy="540000"/>
          </a:xfrm>
        </p:grpSpPr>
        <p:sp>
          <p:nvSpPr>
            <p:cNvPr id="120" name="Oval 119"/>
            <p:cNvSpPr/>
            <p:nvPr/>
          </p:nvSpPr>
          <p:spPr bwMode="auto">
            <a:xfrm>
              <a:off x="2664069" y="1714499"/>
              <a:ext cx="540000" cy="540000"/>
            </a:xfrm>
            <a:prstGeom prst="ellipse">
              <a:avLst/>
            </a:prstGeom>
            <a:no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21" name="TextBox 120"/>
            <p:cNvSpPr txBox="1"/>
            <p:nvPr/>
          </p:nvSpPr>
          <p:spPr>
            <a:xfrm>
              <a:off x="2654359" y="1769055"/>
              <a:ext cx="557804" cy="439479"/>
            </a:xfrm>
            <a:prstGeom prst="rect">
              <a:avLst/>
            </a:prstGeom>
            <a:noFill/>
          </p:spPr>
          <p:txBody>
            <a:bodyPr wrap="square" lIns="0" tIns="0" rIns="0" bIns="0" rtlCol="0">
              <a:spAutoFit/>
            </a:bodyPr>
            <a:lstStyle/>
            <a:p>
              <a:pPr algn="ctr"/>
              <a:r>
                <a:rPr lang="sv-SE" sz="2100" dirty="0">
                  <a:gradFill>
                    <a:gsLst>
                      <a:gs pos="0">
                        <a:schemeClr val="tx1"/>
                      </a:gs>
                      <a:gs pos="86000">
                        <a:schemeClr val="tx1"/>
                      </a:gs>
                    </a:gsLst>
                    <a:lin ang="5400000" scaled="0"/>
                  </a:gradFill>
                  <a:latin typeface="Segoe UI Light" pitchFamily="34" charset="0"/>
                </a:rPr>
                <a:t>2</a:t>
              </a:r>
              <a:endParaRPr lang="en-US" sz="3000" dirty="0" err="1">
                <a:gradFill>
                  <a:gsLst>
                    <a:gs pos="0">
                      <a:schemeClr val="tx1"/>
                    </a:gs>
                    <a:gs pos="86000">
                      <a:schemeClr val="tx1"/>
                    </a:gs>
                  </a:gsLst>
                  <a:lin ang="5400000" scaled="0"/>
                </a:gradFill>
                <a:latin typeface="Segoe UI Light" pitchFamily="34" charset="0"/>
              </a:endParaRPr>
            </a:p>
          </p:txBody>
        </p:sp>
      </p:grpSp>
      <p:grpSp>
        <p:nvGrpSpPr>
          <p:cNvPr id="122" name="Group 121"/>
          <p:cNvGrpSpPr/>
          <p:nvPr/>
        </p:nvGrpSpPr>
        <p:grpSpPr>
          <a:xfrm>
            <a:off x="2193621" y="2750925"/>
            <a:ext cx="418293" cy="405000"/>
            <a:chOff x="2654359" y="1714499"/>
            <a:chExt cx="557804" cy="540000"/>
          </a:xfrm>
        </p:grpSpPr>
        <p:sp>
          <p:nvSpPr>
            <p:cNvPr id="123" name="Oval 122"/>
            <p:cNvSpPr/>
            <p:nvPr/>
          </p:nvSpPr>
          <p:spPr bwMode="auto">
            <a:xfrm>
              <a:off x="2664069" y="1714499"/>
              <a:ext cx="540000" cy="540000"/>
            </a:xfrm>
            <a:prstGeom prst="ellipse">
              <a:avLst/>
            </a:prstGeom>
            <a:no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24" name="TextBox 123"/>
            <p:cNvSpPr txBox="1"/>
            <p:nvPr/>
          </p:nvSpPr>
          <p:spPr>
            <a:xfrm>
              <a:off x="2654359" y="1769055"/>
              <a:ext cx="557804" cy="439479"/>
            </a:xfrm>
            <a:prstGeom prst="rect">
              <a:avLst/>
            </a:prstGeom>
            <a:noFill/>
          </p:spPr>
          <p:txBody>
            <a:bodyPr wrap="square" lIns="0" tIns="0" rIns="0" bIns="0" rtlCol="0">
              <a:spAutoFit/>
            </a:bodyPr>
            <a:lstStyle/>
            <a:p>
              <a:pPr algn="ctr"/>
              <a:r>
                <a:rPr lang="sv-SE" sz="2100" dirty="0">
                  <a:gradFill>
                    <a:gsLst>
                      <a:gs pos="0">
                        <a:schemeClr val="tx1"/>
                      </a:gs>
                      <a:gs pos="86000">
                        <a:schemeClr val="tx1"/>
                      </a:gs>
                    </a:gsLst>
                    <a:lin ang="5400000" scaled="0"/>
                  </a:gradFill>
                  <a:latin typeface="Segoe UI Light" pitchFamily="34" charset="0"/>
                </a:rPr>
                <a:t>3</a:t>
              </a:r>
              <a:endParaRPr lang="en-US" sz="3000" dirty="0" err="1">
                <a:gradFill>
                  <a:gsLst>
                    <a:gs pos="0">
                      <a:schemeClr val="tx1"/>
                    </a:gs>
                    <a:gs pos="86000">
                      <a:schemeClr val="tx1"/>
                    </a:gs>
                  </a:gsLst>
                  <a:lin ang="5400000" scaled="0"/>
                </a:gradFill>
                <a:latin typeface="Segoe UI Light" pitchFamily="34" charset="0"/>
              </a:endParaRPr>
            </a:p>
          </p:txBody>
        </p:sp>
      </p:grpSp>
      <p:grpSp>
        <p:nvGrpSpPr>
          <p:cNvPr id="113" name="Group 112"/>
          <p:cNvGrpSpPr/>
          <p:nvPr/>
        </p:nvGrpSpPr>
        <p:grpSpPr>
          <a:xfrm>
            <a:off x="2883908" y="3754763"/>
            <a:ext cx="568585" cy="636567"/>
            <a:chOff x="3494126" y="5354086"/>
            <a:chExt cx="758221" cy="848756"/>
          </a:xfrm>
        </p:grpSpPr>
        <p:grpSp>
          <p:nvGrpSpPr>
            <p:cNvPr id="115" name="Group 114"/>
            <p:cNvGrpSpPr/>
            <p:nvPr/>
          </p:nvGrpSpPr>
          <p:grpSpPr>
            <a:xfrm>
              <a:off x="3579555" y="5354086"/>
              <a:ext cx="546773" cy="468000"/>
              <a:chOff x="2472690" y="2882094"/>
              <a:chExt cx="546773" cy="468000"/>
            </a:xfrm>
          </p:grpSpPr>
          <p:sp>
            <p:nvSpPr>
              <p:cNvPr id="126" name="Flowchart: Preparation 125"/>
              <p:cNvSpPr/>
              <p:nvPr/>
            </p:nvSpPr>
            <p:spPr bwMode="auto">
              <a:xfrm>
                <a:off x="2472690" y="2882094"/>
                <a:ext cx="546773" cy="468000"/>
              </a:xfrm>
              <a:prstGeom prst="flowChartPreparation">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27" name="Picture 30" descr="D:\Pennie's documents\MS Image\NEWFeb15\Windows_Vista_Icons_ for_Marketing_use\Keys.png"/>
              <p:cNvPicPr>
                <a:picLocks noChangeAspect="1" noChangeArrowheads="1"/>
              </p:cNvPicPr>
              <p:nvPr/>
            </p:nvPicPr>
            <p:blipFill>
              <a:blip r:embed="rId15"/>
              <a:srcRect/>
              <a:stretch>
                <a:fillRect/>
              </a:stretch>
            </p:blipFill>
            <p:spPr bwMode="auto">
              <a:xfrm>
                <a:off x="2608827" y="2939457"/>
                <a:ext cx="353273" cy="353273"/>
              </a:xfrm>
              <a:prstGeom prst="rect">
                <a:avLst/>
              </a:prstGeom>
              <a:noFill/>
            </p:spPr>
          </p:pic>
        </p:grpSp>
        <p:sp>
          <p:nvSpPr>
            <p:cNvPr id="125" name="TextBox 124"/>
            <p:cNvSpPr txBox="1"/>
            <p:nvPr/>
          </p:nvSpPr>
          <p:spPr>
            <a:xfrm>
              <a:off x="3494126" y="5826136"/>
              <a:ext cx="758221" cy="376706"/>
            </a:xfrm>
            <a:prstGeom prst="rect">
              <a:avLst/>
            </a:prstGeom>
            <a:noFill/>
          </p:spPr>
          <p:txBody>
            <a:bodyPr wrap="none" lIns="0" tIns="0" rIns="0" bIns="0" rtlCol="0">
              <a:spAutoFit/>
            </a:bodyPr>
            <a:lstStyle/>
            <a:p>
              <a:r>
                <a:rPr lang="sv-SE" sz="1800" dirty="0">
                  <a:gradFill>
                    <a:gsLst>
                      <a:gs pos="0">
                        <a:schemeClr val="tx1"/>
                      </a:gs>
                      <a:gs pos="86000">
                        <a:schemeClr val="tx1"/>
                      </a:gs>
                    </a:gsLst>
                    <a:lin ang="5400000" scaled="0"/>
                  </a:gradFill>
                  <a:latin typeface="Segoe UI Light" pitchFamily="34" charset="0"/>
                </a:rPr>
                <a:t>SAML</a:t>
              </a:r>
              <a:endParaRPr lang="en-US" sz="1800" dirty="0" err="1">
                <a:gradFill>
                  <a:gsLst>
                    <a:gs pos="0">
                      <a:schemeClr val="tx1"/>
                    </a:gs>
                    <a:gs pos="86000">
                      <a:schemeClr val="tx1"/>
                    </a:gs>
                  </a:gsLst>
                  <a:lin ang="5400000" scaled="0"/>
                </a:gradFill>
                <a:latin typeface="Segoe UI Light" pitchFamily="34" charset="0"/>
              </a:endParaRPr>
            </a:p>
          </p:txBody>
        </p:sp>
      </p:grpSp>
      <p:grpSp>
        <p:nvGrpSpPr>
          <p:cNvPr id="128" name="Group 127"/>
          <p:cNvGrpSpPr/>
          <p:nvPr/>
        </p:nvGrpSpPr>
        <p:grpSpPr>
          <a:xfrm>
            <a:off x="2767693" y="2197208"/>
            <a:ext cx="453955" cy="637187"/>
            <a:chOff x="3555968" y="5354086"/>
            <a:chExt cx="605359" cy="849583"/>
          </a:xfrm>
        </p:grpSpPr>
        <p:grpSp>
          <p:nvGrpSpPr>
            <p:cNvPr id="129" name="Group 128"/>
            <p:cNvGrpSpPr/>
            <p:nvPr/>
          </p:nvGrpSpPr>
          <p:grpSpPr>
            <a:xfrm>
              <a:off x="3579555" y="5354086"/>
              <a:ext cx="546773" cy="468000"/>
              <a:chOff x="2472690" y="2882094"/>
              <a:chExt cx="546773" cy="468000"/>
            </a:xfrm>
          </p:grpSpPr>
          <p:sp>
            <p:nvSpPr>
              <p:cNvPr id="131" name="Flowchart: Preparation 130"/>
              <p:cNvSpPr/>
              <p:nvPr/>
            </p:nvSpPr>
            <p:spPr bwMode="auto">
              <a:xfrm>
                <a:off x="2472690" y="2882094"/>
                <a:ext cx="546773" cy="468000"/>
              </a:xfrm>
              <a:prstGeom prst="flowChartPreparatio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32" name="Picture 30" descr="D:\Pennie's documents\MS Image\NEWFeb15\Windows_Vista_Icons_ for_Marketing_use\Keys.png"/>
              <p:cNvPicPr>
                <a:picLocks noChangeAspect="1" noChangeArrowheads="1"/>
              </p:cNvPicPr>
              <p:nvPr/>
            </p:nvPicPr>
            <p:blipFill>
              <a:blip r:embed="rId15"/>
              <a:srcRect/>
              <a:stretch>
                <a:fillRect/>
              </a:stretch>
            </p:blipFill>
            <p:spPr bwMode="auto">
              <a:xfrm>
                <a:off x="2608827" y="2939457"/>
                <a:ext cx="353273" cy="353273"/>
              </a:xfrm>
              <a:prstGeom prst="rect">
                <a:avLst/>
              </a:prstGeom>
              <a:noFill/>
            </p:spPr>
          </p:pic>
        </p:grpSp>
        <p:sp>
          <p:nvSpPr>
            <p:cNvPr id="130" name="TextBox 129"/>
            <p:cNvSpPr txBox="1"/>
            <p:nvPr/>
          </p:nvSpPr>
          <p:spPr>
            <a:xfrm>
              <a:off x="3555968" y="5826963"/>
              <a:ext cx="605359" cy="376706"/>
            </a:xfrm>
            <a:prstGeom prst="rect">
              <a:avLst/>
            </a:prstGeom>
            <a:noFill/>
          </p:spPr>
          <p:txBody>
            <a:bodyPr wrap="none" lIns="0" tIns="0" rIns="0" bIns="0" rtlCol="0">
              <a:spAutoFit/>
            </a:bodyPr>
            <a:lstStyle/>
            <a:p>
              <a:r>
                <a:rPr lang="sv-SE" sz="1800" dirty="0">
                  <a:gradFill>
                    <a:gsLst>
                      <a:gs pos="0">
                        <a:schemeClr val="tx1"/>
                      </a:gs>
                      <a:gs pos="86000">
                        <a:schemeClr val="tx1"/>
                      </a:gs>
                    </a:gsLst>
                    <a:lin ang="5400000" scaled="0"/>
                  </a:gradFill>
                  <a:latin typeface="Segoe UI Light" pitchFamily="34" charset="0"/>
                </a:rPr>
                <a:t>SWT</a:t>
              </a:r>
              <a:endParaRPr lang="en-US" sz="1800" dirty="0" err="1">
                <a:gradFill>
                  <a:gsLst>
                    <a:gs pos="0">
                      <a:schemeClr val="tx1"/>
                    </a:gs>
                    <a:gs pos="86000">
                      <a:schemeClr val="tx1"/>
                    </a:gs>
                  </a:gsLst>
                  <a:lin ang="5400000" scaled="0"/>
                </a:gradFill>
                <a:latin typeface="Segoe UI Light" pitchFamily="34" charset="0"/>
              </a:endParaRPr>
            </a:p>
          </p:txBody>
        </p:sp>
      </p:grpSp>
      <p:grpSp>
        <p:nvGrpSpPr>
          <p:cNvPr id="134" name="Group 133"/>
          <p:cNvGrpSpPr/>
          <p:nvPr/>
        </p:nvGrpSpPr>
        <p:grpSpPr>
          <a:xfrm>
            <a:off x="2654931" y="3012050"/>
            <a:ext cx="410022" cy="351000"/>
            <a:chOff x="2472690" y="2882094"/>
            <a:chExt cx="546773" cy="468000"/>
          </a:xfrm>
        </p:grpSpPr>
        <p:sp>
          <p:nvSpPr>
            <p:cNvPr id="136" name="Flowchart: Preparation 135"/>
            <p:cNvSpPr/>
            <p:nvPr/>
          </p:nvSpPr>
          <p:spPr bwMode="auto">
            <a:xfrm>
              <a:off x="2472690" y="2882094"/>
              <a:ext cx="546773" cy="468000"/>
            </a:xfrm>
            <a:prstGeom prst="flowChartPreparation">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37" name="Picture 30" descr="D:\Pennie's documents\MS Image\NEWFeb15\Windows_Vista_Icons_ for_Marketing_use\Keys.png"/>
            <p:cNvPicPr>
              <a:picLocks noChangeAspect="1" noChangeArrowheads="1"/>
            </p:cNvPicPr>
            <p:nvPr/>
          </p:nvPicPr>
          <p:blipFill>
            <a:blip r:embed="rId15"/>
            <a:srcRect/>
            <a:stretch>
              <a:fillRect/>
            </a:stretch>
          </p:blipFill>
          <p:spPr bwMode="auto">
            <a:xfrm>
              <a:off x="2608827" y="2939457"/>
              <a:ext cx="353273" cy="353273"/>
            </a:xfrm>
            <a:prstGeom prst="rect">
              <a:avLst/>
            </a:prstGeom>
            <a:noFill/>
          </p:spPr>
        </p:pic>
      </p:grpSp>
      <p:sp>
        <p:nvSpPr>
          <p:cNvPr id="135" name="TextBox 134"/>
          <p:cNvSpPr txBox="1"/>
          <p:nvPr/>
        </p:nvSpPr>
        <p:spPr>
          <a:xfrm>
            <a:off x="9521934" y="2760347"/>
            <a:ext cx="953587" cy="282529"/>
          </a:xfrm>
          <a:prstGeom prst="rect">
            <a:avLst/>
          </a:prstGeom>
          <a:noFill/>
        </p:spPr>
        <p:txBody>
          <a:bodyPr wrap="none" lIns="0" tIns="0" rIns="0" bIns="0" rtlCol="0">
            <a:spAutoFit/>
          </a:bodyPr>
          <a:lstStyle/>
          <a:p>
            <a:r>
              <a:rPr lang="sv-SE" sz="1800" dirty="0">
                <a:gradFill>
                  <a:gsLst>
                    <a:gs pos="0">
                      <a:schemeClr val="tx1"/>
                    </a:gs>
                    <a:gs pos="86000">
                      <a:schemeClr val="tx1"/>
                    </a:gs>
                  </a:gsLst>
                  <a:lin ang="5400000" scaled="0"/>
                </a:gradFill>
                <a:latin typeface="Segoe UI Light" pitchFamily="34" charset="0"/>
              </a:rPr>
              <a:t>SWT/JWT</a:t>
            </a:r>
            <a:endParaRPr lang="en-US" sz="1800" dirty="0" err="1">
              <a:gradFill>
                <a:gsLst>
                  <a:gs pos="0">
                    <a:schemeClr val="tx1"/>
                  </a:gs>
                  <a:gs pos="86000">
                    <a:schemeClr val="tx1"/>
                  </a:gs>
                </a:gsLst>
                <a:lin ang="5400000" scaled="0"/>
              </a:gradFill>
              <a:latin typeface="Segoe UI Light" pitchFamily="34" charset="0"/>
            </a:endParaRPr>
          </a:p>
        </p:txBody>
      </p:sp>
      <p:sp>
        <p:nvSpPr>
          <p:cNvPr id="110" name="TextBox 109"/>
          <p:cNvSpPr txBox="1"/>
          <p:nvPr/>
        </p:nvSpPr>
        <p:spPr>
          <a:xfrm rot="910495">
            <a:off x="2307030" y="3733610"/>
            <a:ext cx="2228612" cy="235449"/>
          </a:xfrm>
          <a:prstGeom prst="rect">
            <a:avLst/>
          </a:prstGeom>
          <a:noFill/>
        </p:spPr>
        <p:txBody>
          <a:bodyPr wrap="none" lIns="0" tIns="0" rIns="0" bIns="0" rtlCol="0">
            <a:spAutoFit/>
          </a:bodyPr>
          <a:lstStyle/>
          <a:p>
            <a:r>
              <a:rPr lang="sv-SE" sz="1500" dirty="0" err="1">
                <a:gradFill>
                  <a:gsLst>
                    <a:gs pos="0">
                      <a:schemeClr val="tx1"/>
                    </a:gs>
                    <a:gs pos="86000">
                      <a:schemeClr val="tx1"/>
                    </a:gs>
                  </a:gsLst>
                  <a:lin ang="5400000" scaled="0"/>
                </a:gradFill>
                <a:latin typeface="Segoe UI Light" pitchFamily="34" charset="0"/>
              </a:rPr>
              <a:t>realm</a:t>
            </a:r>
            <a:r>
              <a:rPr lang="sv-SE" sz="1500" dirty="0">
                <a:gradFill>
                  <a:gsLst>
                    <a:gs pos="0">
                      <a:schemeClr val="tx1"/>
                    </a:gs>
                    <a:gs pos="86000">
                      <a:schemeClr val="tx1"/>
                    </a:gs>
                  </a:gsLst>
                  <a:lin ang="5400000" scaled="0"/>
                </a:gradFill>
                <a:latin typeface="Segoe UI Light" pitchFamily="34" charset="0"/>
              </a:rPr>
              <a:t>, </a:t>
            </a:r>
            <a:r>
              <a:rPr lang="sv-SE" sz="1500" dirty="0" err="1">
                <a:gradFill>
                  <a:gsLst>
                    <a:gs pos="0">
                      <a:schemeClr val="tx1"/>
                    </a:gs>
                    <a:gs pos="86000">
                      <a:schemeClr val="tx1"/>
                    </a:gs>
                  </a:gsLst>
                  <a:lin ang="5400000" scaled="0"/>
                </a:gradFill>
                <a:latin typeface="Segoe UI Light" pitchFamily="34" charset="0"/>
              </a:rPr>
              <a:t>username</a:t>
            </a:r>
            <a:r>
              <a:rPr lang="sv-SE" sz="1500" dirty="0">
                <a:gradFill>
                  <a:gsLst>
                    <a:gs pos="0">
                      <a:schemeClr val="tx1"/>
                    </a:gs>
                    <a:gs pos="86000">
                      <a:schemeClr val="tx1"/>
                    </a:gs>
                  </a:gsLst>
                  <a:lin ang="5400000" scaled="0"/>
                </a:gradFill>
                <a:latin typeface="Segoe UI Light" pitchFamily="34" charset="0"/>
              </a:rPr>
              <a:t>, </a:t>
            </a:r>
            <a:r>
              <a:rPr lang="sv-SE" sz="1500" dirty="0" err="1">
                <a:gradFill>
                  <a:gsLst>
                    <a:gs pos="0">
                      <a:schemeClr val="tx1"/>
                    </a:gs>
                    <a:gs pos="86000">
                      <a:schemeClr val="tx1"/>
                    </a:gs>
                  </a:gsLst>
                  <a:lin ang="5400000" scaled="0"/>
                </a:gradFill>
                <a:latin typeface="Segoe UI Light" pitchFamily="34" charset="0"/>
              </a:rPr>
              <a:t>password</a:t>
            </a:r>
            <a:endParaRPr lang="en-US" sz="1500" dirty="0" err="1">
              <a:gradFill>
                <a:gsLst>
                  <a:gs pos="0">
                    <a:schemeClr val="tx1"/>
                  </a:gs>
                  <a:gs pos="86000">
                    <a:schemeClr val="tx1"/>
                  </a:gs>
                </a:gsLst>
                <a:lin ang="5400000" scaled="0"/>
              </a:gradFill>
              <a:latin typeface="Segoe UI Light" pitchFamily="34" charset="0"/>
            </a:endParaRPr>
          </a:p>
        </p:txBody>
      </p:sp>
      <p:grpSp>
        <p:nvGrpSpPr>
          <p:cNvPr id="111" name="Group 110"/>
          <p:cNvGrpSpPr/>
          <p:nvPr/>
        </p:nvGrpSpPr>
        <p:grpSpPr>
          <a:xfrm>
            <a:off x="2591106" y="1390444"/>
            <a:ext cx="568585" cy="636567"/>
            <a:chOff x="3494126" y="5354086"/>
            <a:chExt cx="758221" cy="848756"/>
          </a:xfrm>
        </p:grpSpPr>
        <p:grpSp>
          <p:nvGrpSpPr>
            <p:cNvPr id="112" name="Group 111"/>
            <p:cNvGrpSpPr/>
            <p:nvPr/>
          </p:nvGrpSpPr>
          <p:grpSpPr>
            <a:xfrm>
              <a:off x="3579555" y="5354086"/>
              <a:ext cx="546773" cy="468000"/>
              <a:chOff x="2472690" y="2882094"/>
              <a:chExt cx="546773" cy="468000"/>
            </a:xfrm>
          </p:grpSpPr>
          <p:sp>
            <p:nvSpPr>
              <p:cNvPr id="133" name="Flowchart: Preparation 132"/>
              <p:cNvSpPr/>
              <p:nvPr/>
            </p:nvSpPr>
            <p:spPr bwMode="auto">
              <a:xfrm>
                <a:off x="2472690" y="2882094"/>
                <a:ext cx="546773" cy="468000"/>
              </a:xfrm>
              <a:prstGeom prst="flowChartPreparation">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38" name="Picture 30" descr="D:\Pennie's documents\MS Image\NEWFeb15\Windows_Vista_Icons_ for_Marketing_use\Keys.png"/>
              <p:cNvPicPr>
                <a:picLocks noChangeAspect="1" noChangeArrowheads="1"/>
              </p:cNvPicPr>
              <p:nvPr/>
            </p:nvPicPr>
            <p:blipFill>
              <a:blip r:embed="rId15"/>
              <a:srcRect/>
              <a:stretch>
                <a:fillRect/>
              </a:stretch>
            </p:blipFill>
            <p:spPr bwMode="auto">
              <a:xfrm>
                <a:off x="2608827" y="2939457"/>
                <a:ext cx="353273" cy="353273"/>
              </a:xfrm>
              <a:prstGeom prst="rect">
                <a:avLst/>
              </a:prstGeom>
              <a:noFill/>
            </p:spPr>
          </p:pic>
        </p:grpSp>
        <p:sp>
          <p:nvSpPr>
            <p:cNvPr id="114" name="TextBox 113"/>
            <p:cNvSpPr txBox="1"/>
            <p:nvPr/>
          </p:nvSpPr>
          <p:spPr>
            <a:xfrm>
              <a:off x="3494126" y="5826136"/>
              <a:ext cx="758221" cy="376706"/>
            </a:xfrm>
            <a:prstGeom prst="rect">
              <a:avLst/>
            </a:prstGeom>
            <a:noFill/>
          </p:spPr>
          <p:txBody>
            <a:bodyPr wrap="none" lIns="0" tIns="0" rIns="0" bIns="0" rtlCol="0">
              <a:spAutoFit/>
            </a:bodyPr>
            <a:lstStyle/>
            <a:p>
              <a:r>
                <a:rPr lang="sv-SE" sz="1800" dirty="0">
                  <a:gradFill>
                    <a:gsLst>
                      <a:gs pos="0">
                        <a:schemeClr val="tx1"/>
                      </a:gs>
                      <a:gs pos="86000">
                        <a:schemeClr val="tx1"/>
                      </a:gs>
                    </a:gsLst>
                    <a:lin ang="5400000" scaled="0"/>
                  </a:gradFill>
                  <a:latin typeface="Segoe UI Light" pitchFamily="34" charset="0"/>
                </a:rPr>
                <a:t>SAML</a:t>
              </a:r>
              <a:endParaRPr lang="en-US" sz="1800" dirty="0" err="1">
                <a:gradFill>
                  <a:gsLst>
                    <a:gs pos="0">
                      <a:schemeClr val="tx1"/>
                    </a:gs>
                    <a:gs pos="86000">
                      <a:schemeClr val="tx1"/>
                    </a:gs>
                  </a:gsLst>
                  <a:lin ang="5400000" scaled="0"/>
                </a:gradFill>
                <a:latin typeface="Segoe UI Light" pitchFamily="34" charset="0"/>
              </a:endParaRPr>
            </a:p>
          </p:txBody>
        </p:sp>
      </p:grpSp>
      <p:grpSp>
        <p:nvGrpSpPr>
          <p:cNvPr id="139" name="Group 138"/>
          <p:cNvGrpSpPr/>
          <p:nvPr/>
        </p:nvGrpSpPr>
        <p:grpSpPr>
          <a:xfrm>
            <a:off x="6059375" y="3101769"/>
            <a:ext cx="378966" cy="308351"/>
            <a:chOff x="5491248" y="2734803"/>
            <a:chExt cx="1970260" cy="1602896"/>
          </a:xfrm>
        </p:grpSpPr>
        <p:sp>
          <p:nvSpPr>
            <p:cNvPr id="140" name="Freeform 139"/>
            <p:cNvSpPr>
              <a:spLocks noEditPoints="1"/>
            </p:cNvSpPr>
            <p:nvPr/>
          </p:nvSpPr>
          <p:spPr bwMode="black">
            <a:xfrm>
              <a:off x="5491248" y="2891133"/>
              <a:ext cx="1438604" cy="144656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17" tIns="47558" rIns="95117" bIns="4755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99261"/>
              <a:endParaRPr lang="en-US" sz="1200">
                <a:solidFill>
                  <a:srgbClr val="FFFFFF"/>
                </a:solidFill>
              </a:endParaRPr>
            </a:p>
          </p:txBody>
        </p:sp>
        <p:sp>
          <p:nvSpPr>
            <p:cNvPr id="141" name="Freeform 140"/>
            <p:cNvSpPr>
              <a:spLocks noEditPoints="1"/>
            </p:cNvSpPr>
            <p:nvPr/>
          </p:nvSpPr>
          <p:spPr bwMode="black">
            <a:xfrm>
              <a:off x="6731781" y="2734803"/>
              <a:ext cx="729727" cy="785815"/>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17" tIns="47558" rIns="95117" bIns="4755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99261"/>
              <a:endParaRPr lang="en-US" sz="1200">
                <a:solidFill>
                  <a:srgbClr val="FFFFFF"/>
                </a:solidFill>
              </a:endParaRPr>
            </a:p>
          </p:txBody>
        </p:sp>
      </p:grpSp>
    </p:spTree>
    <p:extLst>
      <p:ext uri="{BB962C8B-B14F-4D97-AF65-F5344CB8AC3E}">
        <p14:creationId xmlns:p14="http://schemas.microsoft.com/office/powerpoint/2010/main" val="1475664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110"/>
                                        </p:tgtEl>
                                        <p:attrNameLst>
                                          <p:attrName>style.visibility</p:attrName>
                                        </p:attrNameLst>
                                      </p:cBhvr>
                                      <p:to>
                                        <p:strVal val="visible"/>
                                      </p:to>
                                    </p:set>
                                    <p:animEffect transition="in" filter="fade">
                                      <p:cBhvr>
                                        <p:cTn id="11" dur="500"/>
                                        <p:tgtEl>
                                          <p:spTgt spid="1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500"/>
                                        <p:tgtEl>
                                          <p:spTgt spid="110"/>
                                        </p:tgtEl>
                                      </p:cBhvr>
                                    </p:animEffect>
                                    <p:set>
                                      <p:cBhvr>
                                        <p:cTn id="16" dur="1" fill="hold">
                                          <p:stCondLst>
                                            <p:cond delay="499"/>
                                          </p:stCondLst>
                                        </p:cTn>
                                        <p:tgtEl>
                                          <p:spTgt spid="110"/>
                                        </p:tgtEl>
                                        <p:attrNameLst>
                                          <p:attrName>style.visibility</p:attrName>
                                        </p:attrNameLst>
                                      </p:cBhvr>
                                      <p:to>
                                        <p:strVal val="hidden"/>
                                      </p:to>
                                    </p:se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13"/>
                                        </p:tgtEl>
                                        <p:attrNameLst>
                                          <p:attrName>style.visibility</p:attrName>
                                        </p:attrNameLst>
                                      </p:cBhvr>
                                      <p:to>
                                        <p:strVal val="visible"/>
                                      </p:to>
                                    </p:set>
                                    <p:animEffect transition="in" filter="fade">
                                      <p:cBhvr>
                                        <p:cTn id="20" dur="500"/>
                                        <p:tgtEl>
                                          <p:spTgt spid="11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19"/>
                                        </p:tgtEl>
                                        <p:attrNameLst>
                                          <p:attrName>style.visibility</p:attrName>
                                        </p:attrNameLst>
                                      </p:cBhvr>
                                      <p:to>
                                        <p:strVal val="visible"/>
                                      </p:to>
                                    </p:set>
                                    <p:animEffect transition="in" filter="fade">
                                      <p:cBhvr>
                                        <p:cTn id="29" dur="500"/>
                                        <p:tgtEl>
                                          <p:spTgt spid="119"/>
                                        </p:tgtEl>
                                      </p:cBhvr>
                                    </p:animEffect>
                                  </p:childTnLst>
                                </p:cTn>
                              </p:par>
                              <p:par>
                                <p:cTn id="30" presetID="10" presetClass="exit" presetSubtype="0" fill="hold" nodeType="withEffect">
                                  <p:stCondLst>
                                    <p:cond delay="0"/>
                                  </p:stCondLst>
                                  <p:childTnLst>
                                    <p:animEffect transition="out" filter="fade">
                                      <p:cBhvr>
                                        <p:cTn id="31" dur="500"/>
                                        <p:tgtEl>
                                          <p:spTgt spid="113"/>
                                        </p:tgtEl>
                                      </p:cBhvr>
                                    </p:animEffect>
                                    <p:set>
                                      <p:cBhvr>
                                        <p:cTn id="32" dur="1" fill="hold">
                                          <p:stCondLst>
                                            <p:cond delay="499"/>
                                          </p:stCondLst>
                                        </p:cTn>
                                        <p:tgtEl>
                                          <p:spTgt spid="113"/>
                                        </p:tgtEl>
                                        <p:attrNameLst>
                                          <p:attrName>style.visibility</p:attrName>
                                        </p:attrNameLst>
                                      </p:cBhvr>
                                      <p:to>
                                        <p:strVal val="hidden"/>
                                      </p:to>
                                    </p:set>
                                  </p:childTnLst>
                                </p:cTn>
                              </p:par>
                            </p:childTnLst>
                          </p:cTn>
                        </p:par>
                        <p:par>
                          <p:cTn id="33" fill="hold">
                            <p:stCondLst>
                              <p:cond delay="1000"/>
                            </p:stCondLst>
                            <p:childTnLst>
                              <p:par>
                                <p:cTn id="34" presetID="10" presetClass="entr" presetSubtype="0" fill="hold" nodeType="afterEffect">
                                  <p:stCondLst>
                                    <p:cond delay="0"/>
                                  </p:stCondLst>
                                  <p:childTnLst>
                                    <p:set>
                                      <p:cBhvr>
                                        <p:cTn id="35" dur="1" fill="hold">
                                          <p:stCondLst>
                                            <p:cond delay="0"/>
                                          </p:stCondLst>
                                        </p:cTn>
                                        <p:tgtEl>
                                          <p:spTgt spid="111"/>
                                        </p:tgtEl>
                                        <p:attrNameLst>
                                          <p:attrName>style.visibility</p:attrName>
                                        </p:attrNameLst>
                                      </p:cBhvr>
                                      <p:to>
                                        <p:strVal val="visible"/>
                                      </p:to>
                                    </p:set>
                                    <p:animEffect transition="in" filter="fade">
                                      <p:cBhvr>
                                        <p:cTn id="36" dur="500"/>
                                        <p:tgtEl>
                                          <p:spTgt spid="11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500"/>
                                        <p:tgtEl>
                                          <p:spTgt spid="111"/>
                                        </p:tgtEl>
                                      </p:cBhvr>
                                    </p:animEffect>
                                    <p:set>
                                      <p:cBhvr>
                                        <p:cTn id="41" dur="1" fill="hold">
                                          <p:stCondLst>
                                            <p:cond delay="499"/>
                                          </p:stCondLst>
                                        </p:cTn>
                                        <p:tgtEl>
                                          <p:spTgt spid="111"/>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128"/>
                                        </p:tgtEl>
                                        <p:attrNameLst>
                                          <p:attrName>style.visibility</p:attrName>
                                        </p:attrNameLst>
                                      </p:cBhvr>
                                      <p:to>
                                        <p:strVal val="visible"/>
                                      </p:to>
                                    </p:set>
                                    <p:animEffect transition="in" filter="fade">
                                      <p:cBhvr>
                                        <p:cTn id="44" dur="500"/>
                                        <p:tgtEl>
                                          <p:spTgt spid="12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22"/>
                                        </p:tgtEl>
                                        <p:attrNameLst>
                                          <p:attrName>style.visibility</p:attrName>
                                        </p:attrNameLst>
                                      </p:cBhvr>
                                      <p:to>
                                        <p:strVal val="visible"/>
                                      </p:to>
                                    </p:set>
                                    <p:animEffect transition="in" filter="fade">
                                      <p:cBhvr>
                                        <p:cTn id="49" dur="500"/>
                                        <p:tgtEl>
                                          <p:spTgt spid="122"/>
                                        </p:tgtEl>
                                      </p:cBhvr>
                                    </p:animEffect>
                                  </p:childTnLst>
                                </p:cTn>
                              </p:par>
                              <p:par>
                                <p:cTn id="50" presetID="10" presetClass="exit" presetSubtype="0" fill="hold" nodeType="withEffect">
                                  <p:stCondLst>
                                    <p:cond delay="0"/>
                                  </p:stCondLst>
                                  <p:childTnLst>
                                    <p:animEffect transition="out" filter="fade">
                                      <p:cBhvr>
                                        <p:cTn id="51" dur="500"/>
                                        <p:tgtEl>
                                          <p:spTgt spid="128"/>
                                        </p:tgtEl>
                                      </p:cBhvr>
                                    </p:animEffect>
                                    <p:set>
                                      <p:cBhvr>
                                        <p:cTn id="52" dur="1" fill="hold">
                                          <p:stCondLst>
                                            <p:cond delay="499"/>
                                          </p:stCondLst>
                                        </p:cTn>
                                        <p:tgtEl>
                                          <p:spTgt spid="128"/>
                                        </p:tgtEl>
                                        <p:attrNameLst>
                                          <p:attrName>style.visibility</p:attrName>
                                        </p:attrNameLst>
                                      </p:cBhvr>
                                      <p:to>
                                        <p:strVal val="hidden"/>
                                      </p:to>
                                    </p:set>
                                  </p:childTnLst>
                                </p:cTn>
                              </p:par>
                            </p:childTnLst>
                          </p:cTn>
                        </p:par>
                        <p:par>
                          <p:cTn id="53" fill="hold">
                            <p:stCondLst>
                              <p:cond delay="500"/>
                            </p:stCondLst>
                            <p:childTnLst>
                              <p:par>
                                <p:cTn id="54" presetID="10" presetClass="entr" presetSubtype="0" fill="hold" nodeType="afterEffect">
                                  <p:stCondLst>
                                    <p:cond delay="0"/>
                                  </p:stCondLst>
                                  <p:childTnLst>
                                    <p:set>
                                      <p:cBhvr>
                                        <p:cTn id="55" dur="1" fill="hold">
                                          <p:stCondLst>
                                            <p:cond delay="0"/>
                                          </p:stCondLst>
                                        </p:cTn>
                                        <p:tgtEl>
                                          <p:spTgt spid="134"/>
                                        </p:tgtEl>
                                        <p:attrNameLst>
                                          <p:attrName>style.visibility</p:attrName>
                                        </p:attrNameLst>
                                      </p:cBhvr>
                                      <p:to>
                                        <p:strVal val="visible"/>
                                      </p:to>
                                    </p:set>
                                    <p:animEffect transition="in" filter="fade">
                                      <p:cBhvr>
                                        <p:cTn id="56"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mbedded image permalin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3526" y="670068"/>
            <a:ext cx="6076950" cy="38033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298911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your Security</a:t>
            </a:r>
            <a:br>
              <a:rPr lang="en-US" dirty="0" smtClean="0"/>
            </a:br>
            <a:r>
              <a:rPr lang="en-US" dirty="0" smtClean="0"/>
              <a:t>when extending the Cloud</a:t>
            </a:r>
            <a:endParaRPr lang="en-US" dirty="0"/>
          </a:p>
        </p:txBody>
      </p:sp>
      <p:sp>
        <p:nvSpPr>
          <p:cNvPr id="5" name="Text Placeholder 4"/>
          <p:cNvSpPr>
            <a:spLocks noGrp="1"/>
          </p:cNvSpPr>
          <p:nvPr>
            <p:ph type="body" sz="quarter" idx="12"/>
          </p:nvPr>
        </p:nvSpPr>
        <p:spPr/>
        <p:txBody>
          <a:bodyPr/>
          <a:lstStyle/>
          <a:p>
            <a:r>
              <a:rPr lang="sv-SE" smtClean="0"/>
              <a:t>Mick Badran </a:t>
            </a:r>
          </a:p>
          <a:p>
            <a:r>
              <a:rPr lang="sv-SE" smtClean="0"/>
              <a:t>Breeze </a:t>
            </a:r>
          </a:p>
          <a:p>
            <a:r>
              <a:rPr lang="sv-SE" smtClean="0"/>
              <a:t>@mickba</a:t>
            </a:r>
            <a:endParaRPr lang="sv-SE" dirty="0"/>
          </a:p>
        </p:txBody>
      </p:sp>
      <p:sp>
        <p:nvSpPr>
          <p:cNvPr id="4" name="Text Placeholder 3"/>
          <p:cNvSpPr>
            <a:spLocks noGrp="1"/>
          </p:cNvSpPr>
          <p:nvPr>
            <p:ph type="body" sz="quarter" idx="13"/>
          </p:nvPr>
        </p:nvSpPr>
        <p:spPr/>
        <p:txBody>
          <a:bodyPr/>
          <a:lstStyle/>
          <a:p>
            <a:r>
              <a:rPr lang="en-US" smtClean="0"/>
              <a:t>DPP308</a:t>
            </a:r>
            <a:endParaRPr lang="en-US" dirty="0"/>
          </a:p>
        </p:txBody>
      </p:sp>
      <p:sp>
        <p:nvSpPr>
          <p:cNvPr id="6" name="Text Placeholder 4"/>
          <p:cNvSpPr txBox="1">
            <a:spLocks/>
          </p:cNvSpPr>
          <p:nvPr/>
        </p:nvSpPr>
        <p:spPr>
          <a:xfrm>
            <a:off x="2519943" y="2892082"/>
            <a:ext cx="4072252" cy="1741818"/>
          </a:xfrm>
          <a:prstGeom prst="rect">
            <a:avLst/>
          </a:prstGeom>
          <a:noFill/>
        </p:spPr>
        <p:txBody>
          <a:bodyPr vert="horz" wrap="square" lIns="182880" tIns="146304" rIns="182880" bIns="146304"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600" kern="1200" spc="0" baseline="0">
                <a:solidFill>
                  <a:schemeClr val="bg2"/>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685752"/>
            <a:r>
              <a:rPr lang="sv-SE" sz="2600" dirty="0"/>
              <a:t>Mikael Hakansson</a:t>
            </a:r>
          </a:p>
          <a:p>
            <a:pPr defTabSz="685752"/>
            <a:r>
              <a:rPr lang="sv-SE" sz="2600" dirty="0"/>
              <a:t>Breeze </a:t>
            </a:r>
          </a:p>
          <a:p>
            <a:pPr defTabSz="685752"/>
            <a:r>
              <a:rPr lang="sv-SE" sz="2600" dirty="0"/>
              <a:t>@wmmihaa</a:t>
            </a:r>
          </a:p>
        </p:txBody>
      </p:sp>
    </p:spTree>
    <p:extLst>
      <p:ext uri="{BB962C8B-B14F-4D97-AF65-F5344CB8AC3E}">
        <p14:creationId xmlns:p14="http://schemas.microsoft.com/office/powerpoint/2010/main" val="1817029902"/>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3387574" y="3729987"/>
            <a:ext cx="493914" cy="661095"/>
          </a:xfrm>
          <a:custGeom>
            <a:avLst/>
            <a:gdLst>
              <a:gd name="connsiteX0" fmla="*/ 462028 w 924054"/>
              <a:gd name="connsiteY0" fmla="*/ 827763 h 1236652"/>
              <a:gd name="connsiteX1" fmla="*/ 409509 w 924054"/>
              <a:gd name="connsiteY1" fmla="*/ 880282 h 1236652"/>
              <a:gd name="connsiteX2" fmla="*/ 462028 w 924054"/>
              <a:gd name="connsiteY2" fmla="*/ 932801 h 1236652"/>
              <a:gd name="connsiteX3" fmla="*/ 514547 w 924054"/>
              <a:gd name="connsiteY3" fmla="*/ 880282 h 1236652"/>
              <a:gd name="connsiteX4" fmla="*/ 462028 w 924054"/>
              <a:gd name="connsiteY4" fmla="*/ 827763 h 1236652"/>
              <a:gd name="connsiteX5" fmla="*/ 137588 w 924054"/>
              <a:gd name="connsiteY5" fmla="*/ 722272 h 1236652"/>
              <a:gd name="connsiteX6" fmla="*/ 786466 w 924054"/>
              <a:gd name="connsiteY6" fmla="*/ 722272 h 1236652"/>
              <a:gd name="connsiteX7" fmla="*/ 924054 w 924054"/>
              <a:gd name="connsiteY7" fmla="*/ 808004 h 1236652"/>
              <a:gd name="connsiteX8" fmla="*/ 924054 w 924054"/>
              <a:gd name="connsiteY8" fmla="*/ 1150921 h 1236652"/>
              <a:gd name="connsiteX9" fmla="*/ 786466 w 924054"/>
              <a:gd name="connsiteY9" fmla="*/ 1236652 h 1236652"/>
              <a:gd name="connsiteX10" fmla="*/ 137588 w 924054"/>
              <a:gd name="connsiteY10" fmla="*/ 1236652 h 1236652"/>
              <a:gd name="connsiteX11" fmla="*/ 0 w 924054"/>
              <a:gd name="connsiteY11" fmla="*/ 1150921 h 1236652"/>
              <a:gd name="connsiteX12" fmla="*/ 0 w 924054"/>
              <a:gd name="connsiteY12" fmla="*/ 808004 h 1236652"/>
              <a:gd name="connsiteX13" fmla="*/ 137588 w 924054"/>
              <a:gd name="connsiteY13" fmla="*/ 722272 h 1236652"/>
              <a:gd name="connsiteX14" fmla="*/ 50171 w 924054"/>
              <a:gd name="connsiteY14" fmla="*/ 481515 h 1236652"/>
              <a:gd name="connsiteX15" fmla="*/ 873883 w 924054"/>
              <a:gd name="connsiteY15" fmla="*/ 481515 h 1236652"/>
              <a:gd name="connsiteX16" fmla="*/ 924054 w 924054"/>
              <a:gd name="connsiteY16" fmla="*/ 512777 h 1236652"/>
              <a:gd name="connsiteX17" fmla="*/ 924054 w 924054"/>
              <a:gd name="connsiteY17" fmla="*/ 637817 h 1236652"/>
              <a:gd name="connsiteX18" fmla="*/ 873883 w 924054"/>
              <a:gd name="connsiteY18" fmla="*/ 669078 h 1236652"/>
              <a:gd name="connsiteX19" fmla="*/ 50171 w 924054"/>
              <a:gd name="connsiteY19" fmla="*/ 669078 h 1236652"/>
              <a:gd name="connsiteX20" fmla="*/ 0 w 924054"/>
              <a:gd name="connsiteY20" fmla="*/ 637817 h 1236652"/>
              <a:gd name="connsiteX21" fmla="*/ 0 w 924054"/>
              <a:gd name="connsiteY21" fmla="*/ 512777 h 1236652"/>
              <a:gd name="connsiteX22" fmla="*/ 50171 w 924054"/>
              <a:gd name="connsiteY22" fmla="*/ 481515 h 1236652"/>
              <a:gd name="connsiteX23" fmla="*/ 50171 w 924054"/>
              <a:gd name="connsiteY23" fmla="*/ 240758 h 1236652"/>
              <a:gd name="connsiteX24" fmla="*/ 873883 w 924054"/>
              <a:gd name="connsiteY24" fmla="*/ 240758 h 1236652"/>
              <a:gd name="connsiteX25" fmla="*/ 924054 w 924054"/>
              <a:gd name="connsiteY25" fmla="*/ 272019 h 1236652"/>
              <a:gd name="connsiteX26" fmla="*/ 924054 w 924054"/>
              <a:gd name="connsiteY26" fmla="*/ 397059 h 1236652"/>
              <a:gd name="connsiteX27" fmla="*/ 873883 w 924054"/>
              <a:gd name="connsiteY27" fmla="*/ 428321 h 1236652"/>
              <a:gd name="connsiteX28" fmla="*/ 50171 w 924054"/>
              <a:gd name="connsiteY28" fmla="*/ 428321 h 1236652"/>
              <a:gd name="connsiteX29" fmla="*/ 0 w 924054"/>
              <a:gd name="connsiteY29" fmla="*/ 397059 h 1236652"/>
              <a:gd name="connsiteX30" fmla="*/ 0 w 924054"/>
              <a:gd name="connsiteY30" fmla="*/ 272019 h 1236652"/>
              <a:gd name="connsiteX31" fmla="*/ 50171 w 924054"/>
              <a:gd name="connsiteY31" fmla="*/ 240758 h 1236652"/>
              <a:gd name="connsiteX32" fmla="*/ 50171 w 924054"/>
              <a:gd name="connsiteY32" fmla="*/ 0 h 1236652"/>
              <a:gd name="connsiteX33" fmla="*/ 873883 w 924054"/>
              <a:gd name="connsiteY33" fmla="*/ 0 h 1236652"/>
              <a:gd name="connsiteX34" fmla="*/ 924054 w 924054"/>
              <a:gd name="connsiteY34" fmla="*/ 31262 h 1236652"/>
              <a:gd name="connsiteX35" fmla="*/ 924054 w 924054"/>
              <a:gd name="connsiteY35" fmla="*/ 156302 h 1236652"/>
              <a:gd name="connsiteX36" fmla="*/ 873883 w 924054"/>
              <a:gd name="connsiteY36" fmla="*/ 187564 h 1236652"/>
              <a:gd name="connsiteX37" fmla="*/ 50171 w 924054"/>
              <a:gd name="connsiteY37" fmla="*/ 187564 h 1236652"/>
              <a:gd name="connsiteX38" fmla="*/ 0 w 924054"/>
              <a:gd name="connsiteY38" fmla="*/ 156302 h 1236652"/>
              <a:gd name="connsiteX39" fmla="*/ 0 w 924054"/>
              <a:gd name="connsiteY39" fmla="*/ 31262 h 1236652"/>
              <a:gd name="connsiteX40" fmla="*/ 50171 w 924054"/>
              <a:gd name="connsiteY40" fmla="*/ 0 h 12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24054" h="1236652">
                <a:moveTo>
                  <a:pt x="462028" y="827763"/>
                </a:moveTo>
                <a:cubicBezTo>
                  <a:pt x="433023" y="827763"/>
                  <a:pt x="409509" y="851277"/>
                  <a:pt x="409509" y="880282"/>
                </a:cubicBezTo>
                <a:cubicBezTo>
                  <a:pt x="409509" y="909287"/>
                  <a:pt x="433023" y="932801"/>
                  <a:pt x="462028" y="932801"/>
                </a:cubicBezTo>
                <a:cubicBezTo>
                  <a:pt x="491033" y="932801"/>
                  <a:pt x="514547" y="909287"/>
                  <a:pt x="514547" y="880282"/>
                </a:cubicBezTo>
                <a:cubicBezTo>
                  <a:pt x="514547" y="851277"/>
                  <a:pt x="491033" y="827763"/>
                  <a:pt x="462028" y="827763"/>
                </a:cubicBezTo>
                <a:close/>
                <a:moveTo>
                  <a:pt x="137588" y="722272"/>
                </a:moveTo>
                <a:lnTo>
                  <a:pt x="786466" y="722272"/>
                </a:lnTo>
                <a:cubicBezTo>
                  <a:pt x="862454" y="722272"/>
                  <a:pt x="924054" y="760656"/>
                  <a:pt x="924054" y="808004"/>
                </a:cubicBezTo>
                <a:lnTo>
                  <a:pt x="924054" y="1150921"/>
                </a:lnTo>
                <a:cubicBezTo>
                  <a:pt x="924054" y="1198269"/>
                  <a:pt x="862454" y="1236652"/>
                  <a:pt x="786466" y="1236652"/>
                </a:cubicBezTo>
                <a:lnTo>
                  <a:pt x="137588" y="1236652"/>
                </a:lnTo>
                <a:cubicBezTo>
                  <a:pt x="61601" y="1236652"/>
                  <a:pt x="0" y="1198269"/>
                  <a:pt x="0" y="1150921"/>
                </a:cubicBezTo>
                <a:lnTo>
                  <a:pt x="0" y="808004"/>
                </a:lnTo>
                <a:cubicBezTo>
                  <a:pt x="0" y="760656"/>
                  <a:pt x="61601" y="722272"/>
                  <a:pt x="137588" y="722272"/>
                </a:cubicBezTo>
                <a:close/>
                <a:moveTo>
                  <a:pt x="50171" y="481515"/>
                </a:moveTo>
                <a:lnTo>
                  <a:pt x="873883" y="481515"/>
                </a:lnTo>
                <a:cubicBezTo>
                  <a:pt x="901591" y="481515"/>
                  <a:pt x="924054" y="495512"/>
                  <a:pt x="924054" y="512777"/>
                </a:cubicBezTo>
                <a:lnTo>
                  <a:pt x="924054" y="637817"/>
                </a:lnTo>
                <a:cubicBezTo>
                  <a:pt x="924054" y="655082"/>
                  <a:pt x="901591" y="669078"/>
                  <a:pt x="873883" y="669078"/>
                </a:cubicBezTo>
                <a:lnTo>
                  <a:pt x="50171" y="669078"/>
                </a:lnTo>
                <a:cubicBezTo>
                  <a:pt x="22463" y="669078"/>
                  <a:pt x="0" y="655082"/>
                  <a:pt x="0" y="637817"/>
                </a:cubicBezTo>
                <a:lnTo>
                  <a:pt x="0" y="512777"/>
                </a:lnTo>
                <a:cubicBezTo>
                  <a:pt x="0" y="495512"/>
                  <a:pt x="22463" y="481515"/>
                  <a:pt x="50171" y="481515"/>
                </a:cubicBezTo>
                <a:close/>
                <a:moveTo>
                  <a:pt x="50171" y="240758"/>
                </a:moveTo>
                <a:lnTo>
                  <a:pt x="873883" y="240758"/>
                </a:lnTo>
                <a:cubicBezTo>
                  <a:pt x="901591" y="240758"/>
                  <a:pt x="924054" y="254754"/>
                  <a:pt x="924054" y="272019"/>
                </a:cubicBezTo>
                <a:lnTo>
                  <a:pt x="924054" y="397059"/>
                </a:lnTo>
                <a:cubicBezTo>
                  <a:pt x="924054" y="414324"/>
                  <a:pt x="901591" y="428321"/>
                  <a:pt x="873883" y="428321"/>
                </a:cubicBezTo>
                <a:lnTo>
                  <a:pt x="50171" y="428321"/>
                </a:lnTo>
                <a:cubicBezTo>
                  <a:pt x="22463" y="428321"/>
                  <a:pt x="0" y="414324"/>
                  <a:pt x="0" y="397059"/>
                </a:cubicBezTo>
                <a:lnTo>
                  <a:pt x="0" y="272019"/>
                </a:lnTo>
                <a:cubicBezTo>
                  <a:pt x="0" y="254754"/>
                  <a:pt x="22463" y="240758"/>
                  <a:pt x="50171" y="240758"/>
                </a:cubicBezTo>
                <a:close/>
                <a:moveTo>
                  <a:pt x="50171" y="0"/>
                </a:moveTo>
                <a:lnTo>
                  <a:pt x="873883" y="0"/>
                </a:lnTo>
                <a:cubicBezTo>
                  <a:pt x="901591" y="0"/>
                  <a:pt x="924054" y="13997"/>
                  <a:pt x="924054" y="31262"/>
                </a:cubicBezTo>
                <a:lnTo>
                  <a:pt x="924054" y="156302"/>
                </a:lnTo>
                <a:cubicBezTo>
                  <a:pt x="924054" y="173567"/>
                  <a:pt x="901591" y="187564"/>
                  <a:pt x="873883" y="187564"/>
                </a:cubicBezTo>
                <a:lnTo>
                  <a:pt x="50171" y="187564"/>
                </a:lnTo>
                <a:cubicBezTo>
                  <a:pt x="22463" y="187564"/>
                  <a:pt x="0" y="173567"/>
                  <a:pt x="0" y="156302"/>
                </a:cubicBezTo>
                <a:lnTo>
                  <a:pt x="0" y="31262"/>
                </a:lnTo>
                <a:cubicBezTo>
                  <a:pt x="0" y="13997"/>
                  <a:pt x="22463" y="0"/>
                  <a:pt x="50171" y="0"/>
                </a:cubicBez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0" tIns="109704" rIns="137130" bIns="109704" numCol="1" spcCol="0" rtlCol="0" fromWordArt="0" anchor="t" anchorCtr="0" forceAA="0" compatLnSpc="1">
            <a:prstTxWarp prst="textNoShape">
              <a:avLst/>
            </a:prstTxWarp>
            <a:noAutofit/>
          </a:bodyPr>
          <a:lstStyle/>
          <a:p>
            <a:pPr algn="ctr" defTabSz="699196" fontAlgn="base">
              <a:lnSpc>
                <a:spcPct val="90000"/>
              </a:lnSpc>
              <a:spcBef>
                <a:spcPct val="0"/>
              </a:spcBef>
              <a:spcAft>
                <a:spcPct val="0"/>
              </a:spcAft>
            </a:pPr>
            <a:endParaRPr lang="en-US" sz="1800" dirty="0" err="1">
              <a:gradFill>
                <a:gsLst>
                  <a:gs pos="0">
                    <a:srgbClr val="FFFFFF"/>
                  </a:gs>
                  <a:gs pos="100000">
                    <a:srgbClr val="FFFFFF"/>
                  </a:gs>
                </a:gsLst>
                <a:lin ang="5400000" scaled="0"/>
              </a:gradFill>
              <a:ea typeface="Segoe UI" pitchFamily="34" charset="0"/>
              <a:cs typeface="Segoe UI" pitchFamily="34" charset="0"/>
            </a:endParaRPr>
          </a:p>
        </p:txBody>
      </p:sp>
      <p:sp>
        <p:nvSpPr>
          <p:cNvPr id="31" name="Freeform 30"/>
          <p:cNvSpPr/>
          <p:nvPr/>
        </p:nvSpPr>
        <p:spPr bwMode="auto">
          <a:xfrm>
            <a:off x="5232765" y="3729987"/>
            <a:ext cx="493914" cy="661095"/>
          </a:xfrm>
          <a:custGeom>
            <a:avLst/>
            <a:gdLst>
              <a:gd name="connsiteX0" fmla="*/ 462028 w 924054"/>
              <a:gd name="connsiteY0" fmla="*/ 827763 h 1236652"/>
              <a:gd name="connsiteX1" fmla="*/ 409509 w 924054"/>
              <a:gd name="connsiteY1" fmla="*/ 880282 h 1236652"/>
              <a:gd name="connsiteX2" fmla="*/ 462028 w 924054"/>
              <a:gd name="connsiteY2" fmla="*/ 932801 h 1236652"/>
              <a:gd name="connsiteX3" fmla="*/ 514547 w 924054"/>
              <a:gd name="connsiteY3" fmla="*/ 880282 h 1236652"/>
              <a:gd name="connsiteX4" fmla="*/ 462028 w 924054"/>
              <a:gd name="connsiteY4" fmla="*/ 827763 h 1236652"/>
              <a:gd name="connsiteX5" fmla="*/ 137588 w 924054"/>
              <a:gd name="connsiteY5" fmla="*/ 722272 h 1236652"/>
              <a:gd name="connsiteX6" fmla="*/ 786466 w 924054"/>
              <a:gd name="connsiteY6" fmla="*/ 722272 h 1236652"/>
              <a:gd name="connsiteX7" fmla="*/ 924054 w 924054"/>
              <a:gd name="connsiteY7" fmla="*/ 808004 h 1236652"/>
              <a:gd name="connsiteX8" fmla="*/ 924054 w 924054"/>
              <a:gd name="connsiteY8" fmla="*/ 1150921 h 1236652"/>
              <a:gd name="connsiteX9" fmla="*/ 786466 w 924054"/>
              <a:gd name="connsiteY9" fmla="*/ 1236652 h 1236652"/>
              <a:gd name="connsiteX10" fmla="*/ 137588 w 924054"/>
              <a:gd name="connsiteY10" fmla="*/ 1236652 h 1236652"/>
              <a:gd name="connsiteX11" fmla="*/ 0 w 924054"/>
              <a:gd name="connsiteY11" fmla="*/ 1150921 h 1236652"/>
              <a:gd name="connsiteX12" fmla="*/ 0 w 924054"/>
              <a:gd name="connsiteY12" fmla="*/ 808004 h 1236652"/>
              <a:gd name="connsiteX13" fmla="*/ 137588 w 924054"/>
              <a:gd name="connsiteY13" fmla="*/ 722272 h 1236652"/>
              <a:gd name="connsiteX14" fmla="*/ 50171 w 924054"/>
              <a:gd name="connsiteY14" fmla="*/ 481515 h 1236652"/>
              <a:gd name="connsiteX15" fmla="*/ 873883 w 924054"/>
              <a:gd name="connsiteY15" fmla="*/ 481515 h 1236652"/>
              <a:gd name="connsiteX16" fmla="*/ 924054 w 924054"/>
              <a:gd name="connsiteY16" fmla="*/ 512777 h 1236652"/>
              <a:gd name="connsiteX17" fmla="*/ 924054 w 924054"/>
              <a:gd name="connsiteY17" fmla="*/ 637817 h 1236652"/>
              <a:gd name="connsiteX18" fmla="*/ 873883 w 924054"/>
              <a:gd name="connsiteY18" fmla="*/ 669078 h 1236652"/>
              <a:gd name="connsiteX19" fmla="*/ 50171 w 924054"/>
              <a:gd name="connsiteY19" fmla="*/ 669078 h 1236652"/>
              <a:gd name="connsiteX20" fmla="*/ 0 w 924054"/>
              <a:gd name="connsiteY20" fmla="*/ 637817 h 1236652"/>
              <a:gd name="connsiteX21" fmla="*/ 0 w 924054"/>
              <a:gd name="connsiteY21" fmla="*/ 512777 h 1236652"/>
              <a:gd name="connsiteX22" fmla="*/ 50171 w 924054"/>
              <a:gd name="connsiteY22" fmla="*/ 481515 h 1236652"/>
              <a:gd name="connsiteX23" fmla="*/ 50171 w 924054"/>
              <a:gd name="connsiteY23" fmla="*/ 240758 h 1236652"/>
              <a:gd name="connsiteX24" fmla="*/ 873883 w 924054"/>
              <a:gd name="connsiteY24" fmla="*/ 240758 h 1236652"/>
              <a:gd name="connsiteX25" fmla="*/ 924054 w 924054"/>
              <a:gd name="connsiteY25" fmla="*/ 272019 h 1236652"/>
              <a:gd name="connsiteX26" fmla="*/ 924054 w 924054"/>
              <a:gd name="connsiteY26" fmla="*/ 397059 h 1236652"/>
              <a:gd name="connsiteX27" fmla="*/ 873883 w 924054"/>
              <a:gd name="connsiteY27" fmla="*/ 428321 h 1236652"/>
              <a:gd name="connsiteX28" fmla="*/ 50171 w 924054"/>
              <a:gd name="connsiteY28" fmla="*/ 428321 h 1236652"/>
              <a:gd name="connsiteX29" fmla="*/ 0 w 924054"/>
              <a:gd name="connsiteY29" fmla="*/ 397059 h 1236652"/>
              <a:gd name="connsiteX30" fmla="*/ 0 w 924054"/>
              <a:gd name="connsiteY30" fmla="*/ 272019 h 1236652"/>
              <a:gd name="connsiteX31" fmla="*/ 50171 w 924054"/>
              <a:gd name="connsiteY31" fmla="*/ 240758 h 1236652"/>
              <a:gd name="connsiteX32" fmla="*/ 50171 w 924054"/>
              <a:gd name="connsiteY32" fmla="*/ 0 h 1236652"/>
              <a:gd name="connsiteX33" fmla="*/ 873883 w 924054"/>
              <a:gd name="connsiteY33" fmla="*/ 0 h 1236652"/>
              <a:gd name="connsiteX34" fmla="*/ 924054 w 924054"/>
              <a:gd name="connsiteY34" fmla="*/ 31262 h 1236652"/>
              <a:gd name="connsiteX35" fmla="*/ 924054 w 924054"/>
              <a:gd name="connsiteY35" fmla="*/ 156302 h 1236652"/>
              <a:gd name="connsiteX36" fmla="*/ 873883 w 924054"/>
              <a:gd name="connsiteY36" fmla="*/ 187564 h 1236652"/>
              <a:gd name="connsiteX37" fmla="*/ 50171 w 924054"/>
              <a:gd name="connsiteY37" fmla="*/ 187564 h 1236652"/>
              <a:gd name="connsiteX38" fmla="*/ 0 w 924054"/>
              <a:gd name="connsiteY38" fmla="*/ 156302 h 1236652"/>
              <a:gd name="connsiteX39" fmla="*/ 0 w 924054"/>
              <a:gd name="connsiteY39" fmla="*/ 31262 h 1236652"/>
              <a:gd name="connsiteX40" fmla="*/ 50171 w 924054"/>
              <a:gd name="connsiteY40" fmla="*/ 0 h 12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24054" h="1236652">
                <a:moveTo>
                  <a:pt x="462028" y="827763"/>
                </a:moveTo>
                <a:cubicBezTo>
                  <a:pt x="433023" y="827763"/>
                  <a:pt x="409509" y="851277"/>
                  <a:pt x="409509" y="880282"/>
                </a:cubicBezTo>
                <a:cubicBezTo>
                  <a:pt x="409509" y="909287"/>
                  <a:pt x="433023" y="932801"/>
                  <a:pt x="462028" y="932801"/>
                </a:cubicBezTo>
                <a:cubicBezTo>
                  <a:pt x="491033" y="932801"/>
                  <a:pt x="514547" y="909287"/>
                  <a:pt x="514547" y="880282"/>
                </a:cubicBezTo>
                <a:cubicBezTo>
                  <a:pt x="514547" y="851277"/>
                  <a:pt x="491033" y="827763"/>
                  <a:pt x="462028" y="827763"/>
                </a:cubicBezTo>
                <a:close/>
                <a:moveTo>
                  <a:pt x="137588" y="722272"/>
                </a:moveTo>
                <a:lnTo>
                  <a:pt x="786466" y="722272"/>
                </a:lnTo>
                <a:cubicBezTo>
                  <a:pt x="862454" y="722272"/>
                  <a:pt x="924054" y="760656"/>
                  <a:pt x="924054" y="808004"/>
                </a:cubicBezTo>
                <a:lnTo>
                  <a:pt x="924054" y="1150921"/>
                </a:lnTo>
                <a:cubicBezTo>
                  <a:pt x="924054" y="1198269"/>
                  <a:pt x="862454" y="1236652"/>
                  <a:pt x="786466" y="1236652"/>
                </a:cubicBezTo>
                <a:lnTo>
                  <a:pt x="137588" y="1236652"/>
                </a:lnTo>
                <a:cubicBezTo>
                  <a:pt x="61601" y="1236652"/>
                  <a:pt x="0" y="1198269"/>
                  <a:pt x="0" y="1150921"/>
                </a:cubicBezTo>
                <a:lnTo>
                  <a:pt x="0" y="808004"/>
                </a:lnTo>
                <a:cubicBezTo>
                  <a:pt x="0" y="760656"/>
                  <a:pt x="61601" y="722272"/>
                  <a:pt x="137588" y="722272"/>
                </a:cubicBezTo>
                <a:close/>
                <a:moveTo>
                  <a:pt x="50171" y="481515"/>
                </a:moveTo>
                <a:lnTo>
                  <a:pt x="873883" y="481515"/>
                </a:lnTo>
                <a:cubicBezTo>
                  <a:pt x="901591" y="481515"/>
                  <a:pt x="924054" y="495512"/>
                  <a:pt x="924054" y="512777"/>
                </a:cubicBezTo>
                <a:lnTo>
                  <a:pt x="924054" y="637817"/>
                </a:lnTo>
                <a:cubicBezTo>
                  <a:pt x="924054" y="655082"/>
                  <a:pt x="901591" y="669078"/>
                  <a:pt x="873883" y="669078"/>
                </a:cubicBezTo>
                <a:lnTo>
                  <a:pt x="50171" y="669078"/>
                </a:lnTo>
                <a:cubicBezTo>
                  <a:pt x="22463" y="669078"/>
                  <a:pt x="0" y="655082"/>
                  <a:pt x="0" y="637817"/>
                </a:cubicBezTo>
                <a:lnTo>
                  <a:pt x="0" y="512777"/>
                </a:lnTo>
                <a:cubicBezTo>
                  <a:pt x="0" y="495512"/>
                  <a:pt x="22463" y="481515"/>
                  <a:pt x="50171" y="481515"/>
                </a:cubicBezTo>
                <a:close/>
                <a:moveTo>
                  <a:pt x="50171" y="240758"/>
                </a:moveTo>
                <a:lnTo>
                  <a:pt x="873883" y="240758"/>
                </a:lnTo>
                <a:cubicBezTo>
                  <a:pt x="901591" y="240758"/>
                  <a:pt x="924054" y="254754"/>
                  <a:pt x="924054" y="272019"/>
                </a:cubicBezTo>
                <a:lnTo>
                  <a:pt x="924054" y="397059"/>
                </a:lnTo>
                <a:cubicBezTo>
                  <a:pt x="924054" y="414324"/>
                  <a:pt x="901591" y="428321"/>
                  <a:pt x="873883" y="428321"/>
                </a:cubicBezTo>
                <a:lnTo>
                  <a:pt x="50171" y="428321"/>
                </a:lnTo>
                <a:cubicBezTo>
                  <a:pt x="22463" y="428321"/>
                  <a:pt x="0" y="414324"/>
                  <a:pt x="0" y="397059"/>
                </a:cubicBezTo>
                <a:lnTo>
                  <a:pt x="0" y="272019"/>
                </a:lnTo>
                <a:cubicBezTo>
                  <a:pt x="0" y="254754"/>
                  <a:pt x="22463" y="240758"/>
                  <a:pt x="50171" y="240758"/>
                </a:cubicBezTo>
                <a:close/>
                <a:moveTo>
                  <a:pt x="50171" y="0"/>
                </a:moveTo>
                <a:lnTo>
                  <a:pt x="873883" y="0"/>
                </a:lnTo>
                <a:cubicBezTo>
                  <a:pt x="901591" y="0"/>
                  <a:pt x="924054" y="13997"/>
                  <a:pt x="924054" y="31262"/>
                </a:cubicBezTo>
                <a:lnTo>
                  <a:pt x="924054" y="156302"/>
                </a:lnTo>
                <a:cubicBezTo>
                  <a:pt x="924054" y="173567"/>
                  <a:pt x="901591" y="187564"/>
                  <a:pt x="873883" y="187564"/>
                </a:cubicBezTo>
                <a:lnTo>
                  <a:pt x="50171" y="187564"/>
                </a:lnTo>
                <a:cubicBezTo>
                  <a:pt x="22463" y="187564"/>
                  <a:pt x="0" y="173567"/>
                  <a:pt x="0" y="156302"/>
                </a:cubicBezTo>
                <a:lnTo>
                  <a:pt x="0" y="31262"/>
                </a:lnTo>
                <a:cubicBezTo>
                  <a:pt x="0" y="13997"/>
                  <a:pt x="22463" y="0"/>
                  <a:pt x="50171" y="0"/>
                </a:cubicBez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0" tIns="109704" rIns="137130" bIns="109704" numCol="1" spcCol="0" rtlCol="0" fromWordArt="0" anchor="t" anchorCtr="0" forceAA="0" compatLnSpc="1">
            <a:prstTxWarp prst="textNoShape">
              <a:avLst/>
            </a:prstTxWarp>
            <a:noAutofit/>
          </a:bodyPr>
          <a:lstStyle/>
          <a:p>
            <a:pPr algn="ctr" defTabSz="699196" fontAlgn="base">
              <a:lnSpc>
                <a:spcPct val="90000"/>
              </a:lnSpc>
              <a:spcBef>
                <a:spcPct val="0"/>
              </a:spcBef>
              <a:spcAft>
                <a:spcPct val="0"/>
              </a:spcAft>
            </a:pPr>
            <a:endParaRPr lang="en-US" sz="1800" dirty="0" err="1">
              <a:gradFill>
                <a:gsLst>
                  <a:gs pos="0">
                    <a:srgbClr val="FFFFFF"/>
                  </a:gs>
                  <a:gs pos="100000">
                    <a:srgbClr val="FFFFFF"/>
                  </a:gs>
                </a:gsLst>
                <a:lin ang="5400000" scaled="0"/>
              </a:gradFill>
              <a:ea typeface="Segoe UI" pitchFamily="34" charset="0"/>
              <a:cs typeface="Segoe UI" pitchFamily="34" charset="0"/>
            </a:endParaRPr>
          </a:p>
        </p:txBody>
      </p:sp>
      <p:sp>
        <p:nvSpPr>
          <p:cNvPr id="32" name="TextBox 31"/>
          <p:cNvSpPr txBox="1"/>
          <p:nvPr/>
        </p:nvSpPr>
        <p:spPr>
          <a:xfrm>
            <a:off x="4954337" y="4391082"/>
            <a:ext cx="1089016" cy="329609"/>
          </a:xfrm>
          <a:prstGeom prst="rect">
            <a:avLst/>
          </a:prstGeom>
          <a:noFill/>
        </p:spPr>
        <p:txBody>
          <a:bodyPr wrap="square" lIns="0" tIns="0" rIns="0" bIns="0" rtlCol="0">
            <a:spAutoFit/>
          </a:bodyPr>
          <a:lstStyle/>
          <a:p>
            <a:pPr algn="ctr"/>
            <a:r>
              <a:rPr lang="en-AU" sz="2100" dirty="0">
                <a:gradFill>
                  <a:gsLst>
                    <a:gs pos="0">
                      <a:srgbClr val="FFFFFF"/>
                    </a:gs>
                    <a:gs pos="86000">
                      <a:srgbClr val="FFFFFF"/>
                    </a:gs>
                  </a:gsLst>
                  <a:lin ang="5400000" scaled="0"/>
                </a:gradFill>
                <a:latin typeface="Segoe UI Light" pitchFamily="34" charset="0"/>
              </a:rPr>
              <a:t>AD</a:t>
            </a:r>
            <a:endParaRPr lang="en-US" sz="2100" dirty="0" err="1">
              <a:gradFill>
                <a:gsLst>
                  <a:gs pos="0">
                    <a:srgbClr val="FFFFFF"/>
                  </a:gs>
                  <a:gs pos="86000">
                    <a:srgbClr val="FFFFFF"/>
                  </a:gs>
                </a:gsLst>
                <a:lin ang="5400000" scaled="0"/>
              </a:gradFill>
              <a:latin typeface="Segoe UI Light" pitchFamily="34" charset="0"/>
            </a:endParaRPr>
          </a:p>
        </p:txBody>
      </p:sp>
      <p:grpSp>
        <p:nvGrpSpPr>
          <p:cNvPr id="45" name="Group 44"/>
          <p:cNvGrpSpPr/>
          <p:nvPr/>
        </p:nvGrpSpPr>
        <p:grpSpPr>
          <a:xfrm>
            <a:off x="6550036" y="3729987"/>
            <a:ext cx="1089016" cy="990703"/>
            <a:chOff x="8212300" y="4908559"/>
            <a:chExt cx="1452227" cy="1320938"/>
          </a:xfrm>
        </p:grpSpPr>
        <p:sp>
          <p:nvSpPr>
            <p:cNvPr id="33" name="Freeform 32"/>
            <p:cNvSpPr/>
            <p:nvPr/>
          </p:nvSpPr>
          <p:spPr bwMode="auto">
            <a:xfrm>
              <a:off x="8611962" y="4908559"/>
              <a:ext cx="658645" cy="881459"/>
            </a:xfrm>
            <a:custGeom>
              <a:avLst/>
              <a:gdLst>
                <a:gd name="connsiteX0" fmla="*/ 462028 w 924054"/>
                <a:gd name="connsiteY0" fmla="*/ 827763 h 1236652"/>
                <a:gd name="connsiteX1" fmla="*/ 409509 w 924054"/>
                <a:gd name="connsiteY1" fmla="*/ 880282 h 1236652"/>
                <a:gd name="connsiteX2" fmla="*/ 462028 w 924054"/>
                <a:gd name="connsiteY2" fmla="*/ 932801 h 1236652"/>
                <a:gd name="connsiteX3" fmla="*/ 514547 w 924054"/>
                <a:gd name="connsiteY3" fmla="*/ 880282 h 1236652"/>
                <a:gd name="connsiteX4" fmla="*/ 462028 w 924054"/>
                <a:gd name="connsiteY4" fmla="*/ 827763 h 1236652"/>
                <a:gd name="connsiteX5" fmla="*/ 137588 w 924054"/>
                <a:gd name="connsiteY5" fmla="*/ 722272 h 1236652"/>
                <a:gd name="connsiteX6" fmla="*/ 786466 w 924054"/>
                <a:gd name="connsiteY6" fmla="*/ 722272 h 1236652"/>
                <a:gd name="connsiteX7" fmla="*/ 924054 w 924054"/>
                <a:gd name="connsiteY7" fmla="*/ 808004 h 1236652"/>
                <a:gd name="connsiteX8" fmla="*/ 924054 w 924054"/>
                <a:gd name="connsiteY8" fmla="*/ 1150921 h 1236652"/>
                <a:gd name="connsiteX9" fmla="*/ 786466 w 924054"/>
                <a:gd name="connsiteY9" fmla="*/ 1236652 h 1236652"/>
                <a:gd name="connsiteX10" fmla="*/ 137588 w 924054"/>
                <a:gd name="connsiteY10" fmla="*/ 1236652 h 1236652"/>
                <a:gd name="connsiteX11" fmla="*/ 0 w 924054"/>
                <a:gd name="connsiteY11" fmla="*/ 1150921 h 1236652"/>
                <a:gd name="connsiteX12" fmla="*/ 0 w 924054"/>
                <a:gd name="connsiteY12" fmla="*/ 808004 h 1236652"/>
                <a:gd name="connsiteX13" fmla="*/ 137588 w 924054"/>
                <a:gd name="connsiteY13" fmla="*/ 722272 h 1236652"/>
                <a:gd name="connsiteX14" fmla="*/ 50171 w 924054"/>
                <a:gd name="connsiteY14" fmla="*/ 481515 h 1236652"/>
                <a:gd name="connsiteX15" fmla="*/ 873883 w 924054"/>
                <a:gd name="connsiteY15" fmla="*/ 481515 h 1236652"/>
                <a:gd name="connsiteX16" fmla="*/ 924054 w 924054"/>
                <a:gd name="connsiteY16" fmla="*/ 512777 h 1236652"/>
                <a:gd name="connsiteX17" fmla="*/ 924054 w 924054"/>
                <a:gd name="connsiteY17" fmla="*/ 637817 h 1236652"/>
                <a:gd name="connsiteX18" fmla="*/ 873883 w 924054"/>
                <a:gd name="connsiteY18" fmla="*/ 669078 h 1236652"/>
                <a:gd name="connsiteX19" fmla="*/ 50171 w 924054"/>
                <a:gd name="connsiteY19" fmla="*/ 669078 h 1236652"/>
                <a:gd name="connsiteX20" fmla="*/ 0 w 924054"/>
                <a:gd name="connsiteY20" fmla="*/ 637817 h 1236652"/>
                <a:gd name="connsiteX21" fmla="*/ 0 w 924054"/>
                <a:gd name="connsiteY21" fmla="*/ 512777 h 1236652"/>
                <a:gd name="connsiteX22" fmla="*/ 50171 w 924054"/>
                <a:gd name="connsiteY22" fmla="*/ 481515 h 1236652"/>
                <a:gd name="connsiteX23" fmla="*/ 50171 w 924054"/>
                <a:gd name="connsiteY23" fmla="*/ 240758 h 1236652"/>
                <a:gd name="connsiteX24" fmla="*/ 873883 w 924054"/>
                <a:gd name="connsiteY24" fmla="*/ 240758 h 1236652"/>
                <a:gd name="connsiteX25" fmla="*/ 924054 w 924054"/>
                <a:gd name="connsiteY25" fmla="*/ 272019 h 1236652"/>
                <a:gd name="connsiteX26" fmla="*/ 924054 w 924054"/>
                <a:gd name="connsiteY26" fmla="*/ 397059 h 1236652"/>
                <a:gd name="connsiteX27" fmla="*/ 873883 w 924054"/>
                <a:gd name="connsiteY27" fmla="*/ 428321 h 1236652"/>
                <a:gd name="connsiteX28" fmla="*/ 50171 w 924054"/>
                <a:gd name="connsiteY28" fmla="*/ 428321 h 1236652"/>
                <a:gd name="connsiteX29" fmla="*/ 0 w 924054"/>
                <a:gd name="connsiteY29" fmla="*/ 397059 h 1236652"/>
                <a:gd name="connsiteX30" fmla="*/ 0 w 924054"/>
                <a:gd name="connsiteY30" fmla="*/ 272019 h 1236652"/>
                <a:gd name="connsiteX31" fmla="*/ 50171 w 924054"/>
                <a:gd name="connsiteY31" fmla="*/ 240758 h 1236652"/>
                <a:gd name="connsiteX32" fmla="*/ 50171 w 924054"/>
                <a:gd name="connsiteY32" fmla="*/ 0 h 1236652"/>
                <a:gd name="connsiteX33" fmla="*/ 873883 w 924054"/>
                <a:gd name="connsiteY33" fmla="*/ 0 h 1236652"/>
                <a:gd name="connsiteX34" fmla="*/ 924054 w 924054"/>
                <a:gd name="connsiteY34" fmla="*/ 31262 h 1236652"/>
                <a:gd name="connsiteX35" fmla="*/ 924054 w 924054"/>
                <a:gd name="connsiteY35" fmla="*/ 156302 h 1236652"/>
                <a:gd name="connsiteX36" fmla="*/ 873883 w 924054"/>
                <a:gd name="connsiteY36" fmla="*/ 187564 h 1236652"/>
                <a:gd name="connsiteX37" fmla="*/ 50171 w 924054"/>
                <a:gd name="connsiteY37" fmla="*/ 187564 h 1236652"/>
                <a:gd name="connsiteX38" fmla="*/ 0 w 924054"/>
                <a:gd name="connsiteY38" fmla="*/ 156302 h 1236652"/>
                <a:gd name="connsiteX39" fmla="*/ 0 w 924054"/>
                <a:gd name="connsiteY39" fmla="*/ 31262 h 1236652"/>
                <a:gd name="connsiteX40" fmla="*/ 50171 w 924054"/>
                <a:gd name="connsiteY40" fmla="*/ 0 h 12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24054" h="1236652">
                  <a:moveTo>
                    <a:pt x="462028" y="827763"/>
                  </a:moveTo>
                  <a:cubicBezTo>
                    <a:pt x="433023" y="827763"/>
                    <a:pt x="409509" y="851277"/>
                    <a:pt x="409509" y="880282"/>
                  </a:cubicBezTo>
                  <a:cubicBezTo>
                    <a:pt x="409509" y="909287"/>
                    <a:pt x="433023" y="932801"/>
                    <a:pt x="462028" y="932801"/>
                  </a:cubicBezTo>
                  <a:cubicBezTo>
                    <a:pt x="491033" y="932801"/>
                    <a:pt x="514547" y="909287"/>
                    <a:pt x="514547" y="880282"/>
                  </a:cubicBezTo>
                  <a:cubicBezTo>
                    <a:pt x="514547" y="851277"/>
                    <a:pt x="491033" y="827763"/>
                    <a:pt x="462028" y="827763"/>
                  </a:cubicBezTo>
                  <a:close/>
                  <a:moveTo>
                    <a:pt x="137588" y="722272"/>
                  </a:moveTo>
                  <a:lnTo>
                    <a:pt x="786466" y="722272"/>
                  </a:lnTo>
                  <a:cubicBezTo>
                    <a:pt x="862454" y="722272"/>
                    <a:pt x="924054" y="760656"/>
                    <a:pt x="924054" y="808004"/>
                  </a:cubicBezTo>
                  <a:lnTo>
                    <a:pt x="924054" y="1150921"/>
                  </a:lnTo>
                  <a:cubicBezTo>
                    <a:pt x="924054" y="1198269"/>
                    <a:pt x="862454" y="1236652"/>
                    <a:pt x="786466" y="1236652"/>
                  </a:cubicBezTo>
                  <a:lnTo>
                    <a:pt x="137588" y="1236652"/>
                  </a:lnTo>
                  <a:cubicBezTo>
                    <a:pt x="61601" y="1236652"/>
                    <a:pt x="0" y="1198269"/>
                    <a:pt x="0" y="1150921"/>
                  </a:cubicBezTo>
                  <a:lnTo>
                    <a:pt x="0" y="808004"/>
                  </a:lnTo>
                  <a:cubicBezTo>
                    <a:pt x="0" y="760656"/>
                    <a:pt x="61601" y="722272"/>
                    <a:pt x="137588" y="722272"/>
                  </a:cubicBezTo>
                  <a:close/>
                  <a:moveTo>
                    <a:pt x="50171" y="481515"/>
                  </a:moveTo>
                  <a:lnTo>
                    <a:pt x="873883" y="481515"/>
                  </a:lnTo>
                  <a:cubicBezTo>
                    <a:pt x="901591" y="481515"/>
                    <a:pt x="924054" y="495512"/>
                    <a:pt x="924054" y="512777"/>
                  </a:cubicBezTo>
                  <a:lnTo>
                    <a:pt x="924054" y="637817"/>
                  </a:lnTo>
                  <a:cubicBezTo>
                    <a:pt x="924054" y="655082"/>
                    <a:pt x="901591" y="669078"/>
                    <a:pt x="873883" y="669078"/>
                  </a:cubicBezTo>
                  <a:lnTo>
                    <a:pt x="50171" y="669078"/>
                  </a:lnTo>
                  <a:cubicBezTo>
                    <a:pt x="22463" y="669078"/>
                    <a:pt x="0" y="655082"/>
                    <a:pt x="0" y="637817"/>
                  </a:cubicBezTo>
                  <a:lnTo>
                    <a:pt x="0" y="512777"/>
                  </a:lnTo>
                  <a:cubicBezTo>
                    <a:pt x="0" y="495512"/>
                    <a:pt x="22463" y="481515"/>
                    <a:pt x="50171" y="481515"/>
                  </a:cubicBezTo>
                  <a:close/>
                  <a:moveTo>
                    <a:pt x="50171" y="240758"/>
                  </a:moveTo>
                  <a:lnTo>
                    <a:pt x="873883" y="240758"/>
                  </a:lnTo>
                  <a:cubicBezTo>
                    <a:pt x="901591" y="240758"/>
                    <a:pt x="924054" y="254754"/>
                    <a:pt x="924054" y="272019"/>
                  </a:cubicBezTo>
                  <a:lnTo>
                    <a:pt x="924054" y="397059"/>
                  </a:lnTo>
                  <a:cubicBezTo>
                    <a:pt x="924054" y="414324"/>
                    <a:pt x="901591" y="428321"/>
                    <a:pt x="873883" y="428321"/>
                  </a:cubicBezTo>
                  <a:lnTo>
                    <a:pt x="50171" y="428321"/>
                  </a:lnTo>
                  <a:cubicBezTo>
                    <a:pt x="22463" y="428321"/>
                    <a:pt x="0" y="414324"/>
                    <a:pt x="0" y="397059"/>
                  </a:cubicBezTo>
                  <a:lnTo>
                    <a:pt x="0" y="272019"/>
                  </a:lnTo>
                  <a:cubicBezTo>
                    <a:pt x="0" y="254754"/>
                    <a:pt x="22463" y="240758"/>
                    <a:pt x="50171" y="240758"/>
                  </a:cubicBezTo>
                  <a:close/>
                  <a:moveTo>
                    <a:pt x="50171" y="0"/>
                  </a:moveTo>
                  <a:lnTo>
                    <a:pt x="873883" y="0"/>
                  </a:lnTo>
                  <a:cubicBezTo>
                    <a:pt x="901591" y="0"/>
                    <a:pt x="924054" y="13997"/>
                    <a:pt x="924054" y="31262"/>
                  </a:cubicBezTo>
                  <a:lnTo>
                    <a:pt x="924054" y="156302"/>
                  </a:lnTo>
                  <a:cubicBezTo>
                    <a:pt x="924054" y="173567"/>
                    <a:pt x="901591" y="187564"/>
                    <a:pt x="873883" y="187564"/>
                  </a:cubicBezTo>
                  <a:lnTo>
                    <a:pt x="50171" y="187564"/>
                  </a:lnTo>
                  <a:cubicBezTo>
                    <a:pt x="22463" y="187564"/>
                    <a:pt x="0" y="173567"/>
                    <a:pt x="0" y="156302"/>
                  </a:cubicBezTo>
                  <a:lnTo>
                    <a:pt x="0" y="31262"/>
                  </a:lnTo>
                  <a:cubicBezTo>
                    <a:pt x="0" y="13997"/>
                    <a:pt x="22463" y="0"/>
                    <a:pt x="50171" y="0"/>
                  </a:cubicBez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699196" fontAlgn="base">
                <a:lnSpc>
                  <a:spcPct val="90000"/>
                </a:lnSpc>
                <a:spcBef>
                  <a:spcPct val="0"/>
                </a:spcBef>
                <a:spcAft>
                  <a:spcPct val="0"/>
                </a:spcAft>
              </a:pPr>
              <a:endParaRPr lang="en-US" sz="1800" dirty="0" err="1">
                <a:gradFill>
                  <a:gsLst>
                    <a:gs pos="0">
                      <a:srgbClr val="FFFFFF"/>
                    </a:gs>
                    <a:gs pos="100000">
                      <a:srgbClr val="FFFFFF"/>
                    </a:gs>
                  </a:gsLst>
                  <a:lin ang="5400000" scaled="0"/>
                </a:gradFill>
                <a:ea typeface="Segoe UI" pitchFamily="34" charset="0"/>
                <a:cs typeface="Segoe UI" pitchFamily="34" charset="0"/>
              </a:endParaRPr>
            </a:p>
          </p:txBody>
        </p:sp>
        <p:sp>
          <p:nvSpPr>
            <p:cNvPr id="37" name="TextBox 36"/>
            <p:cNvSpPr txBox="1"/>
            <p:nvPr/>
          </p:nvSpPr>
          <p:spPr>
            <a:xfrm>
              <a:off x="8212300" y="5790018"/>
              <a:ext cx="1452227" cy="439479"/>
            </a:xfrm>
            <a:prstGeom prst="rect">
              <a:avLst/>
            </a:prstGeom>
            <a:noFill/>
          </p:spPr>
          <p:txBody>
            <a:bodyPr wrap="square" lIns="0" tIns="0" rIns="0" bIns="0" rtlCol="0">
              <a:spAutoFit/>
            </a:bodyPr>
            <a:lstStyle/>
            <a:p>
              <a:pPr algn="ctr"/>
              <a:r>
                <a:rPr lang="en-AU" sz="2100" dirty="0">
                  <a:gradFill>
                    <a:gsLst>
                      <a:gs pos="0">
                        <a:srgbClr val="FFFFFF"/>
                      </a:gs>
                      <a:gs pos="86000">
                        <a:srgbClr val="FFFFFF"/>
                      </a:gs>
                    </a:gsLst>
                    <a:lin ang="5400000" scaled="0"/>
                  </a:gradFill>
                  <a:latin typeface="Segoe UI Light" pitchFamily="34" charset="0"/>
                </a:rPr>
                <a:t>LOB</a:t>
              </a:r>
              <a:endParaRPr lang="en-US" sz="2100" dirty="0" err="1">
                <a:gradFill>
                  <a:gsLst>
                    <a:gs pos="0">
                      <a:srgbClr val="FFFFFF"/>
                    </a:gs>
                    <a:gs pos="86000">
                      <a:srgbClr val="FFFFFF"/>
                    </a:gs>
                  </a:gsLst>
                  <a:lin ang="5400000" scaled="0"/>
                </a:gradFill>
                <a:latin typeface="Segoe UI Light" pitchFamily="34" charset="0"/>
              </a:endParaRPr>
            </a:p>
          </p:txBody>
        </p:sp>
      </p:grpSp>
      <p:cxnSp>
        <p:nvCxnSpPr>
          <p:cNvPr id="3" name="Straight Arrow Connector 2"/>
          <p:cNvCxnSpPr/>
          <p:nvPr/>
        </p:nvCxnSpPr>
        <p:spPr>
          <a:xfrm flipH="1" flipV="1">
            <a:off x="4126018" y="4060817"/>
            <a:ext cx="837161" cy="3077"/>
          </a:xfrm>
          <a:prstGeom prst="straightConnector1">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flipV="1">
            <a:off x="7096696" y="2981217"/>
            <a:ext cx="7086" cy="663158"/>
          </a:xfrm>
          <a:prstGeom prst="straightConnector1">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flipV="1">
            <a:off x="5902575" y="4055920"/>
            <a:ext cx="837161" cy="3077"/>
          </a:xfrm>
          <a:prstGeom prst="straightConnector1">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9" name="Elbow Connector 8"/>
          <p:cNvCxnSpPr/>
          <p:nvPr/>
        </p:nvCxnSpPr>
        <p:spPr>
          <a:xfrm rot="16200000" flipH="1">
            <a:off x="4552765" y="-886027"/>
            <a:ext cx="93532" cy="4990022"/>
          </a:xfrm>
          <a:prstGeom prst="bentConnector3">
            <a:avLst>
              <a:gd name="adj1" fmla="val -501499"/>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5" name="Elbow Connector 14"/>
          <p:cNvCxnSpPr/>
          <p:nvPr/>
        </p:nvCxnSpPr>
        <p:spPr>
          <a:xfrm rot="16200000" flipH="1">
            <a:off x="1870685" y="2735401"/>
            <a:ext cx="1559252" cy="1091580"/>
          </a:xfrm>
          <a:prstGeom prst="bentConnector3">
            <a:avLst>
              <a:gd name="adj1" fmla="val 100207"/>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91" name="Group 90"/>
          <p:cNvGrpSpPr/>
          <p:nvPr/>
        </p:nvGrpSpPr>
        <p:grpSpPr>
          <a:xfrm>
            <a:off x="1765895" y="1776162"/>
            <a:ext cx="656518" cy="647974"/>
            <a:chOff x="1216063" y="3302328"/>
            <a:chExt cx="875481" cy="863965"/>
          </a:xfrm>
        </p:grpSpPr>
        <p:grpSp>
          <p:nvGrpSpPr>
            <p:cNvPr id="92" name="Group 91"/>
            <p:cNvGrpSpPr/>
            <p:nvPr/>
          </p:nvGrpSpPr>
          <p:grpSpPr>
            <a:xfrm>
              <a:off x="1216063" y="3302328"/>
              <a:ext cx="267239" cy="406042"/>
              <a:chOff x="9707868" y="5386947"/>
              <a:chExt cx="363464" cy="552246"/>
            </a:xfrm>
          </p:grpSpPr>
          <p:sp>
            <p:nvSpPr>
              <p:cNvPr id="112" name="Freeform 107"/>
              <p:cNvSpPr>
                <a:spLocks noEditPoints="1"/>
              </p:cNvSpPr>
              <p:nvPr/>
            </p:nvSpPr>
            <p:spPr bwMode="auto">
              <a:xfrm rot="5400000">
                <a:off x="9614027" y="5481888"/>
                <a:ext cx="552246" cy="362364"/>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pic>
            <p:nvPicPr>
              <p:cNvPr id="113" name="Picture 112"/>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9707868" y="5466539"/>
                <a:ext cx="309405" cy="3944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3" name="Group 92"/>
            <p:cNvGrpSpPr/>
            <p:nvPr/>
          </p:nvGrpSpPr>
          <p:grpSpPr>
            <a:xfrm>
              <a:off x="1529739" y="3302331"/>
              <a:ext cx="263180" cy="406041"/>
              <a:chOff x="10261489" y="5386951"/>
              <a:chExt cx="357943" cy="552244"/>
            </a:xfrm>
          </p:grpSpPr>
          <p:sp>
            <p:nvSpPr>
              <p:cNvPr id="110" name="Freeform 107"/>
              <p:cNvSpPr>
                <a:spLocks noEditPoints="1"/>
              </p:cNvSpPr>
              <p:nvPr/>
            </p:nvSpPr>
            <p:spPr bwMode="auto">
              <a:xfrm rot="5400000">
                <a:off x="10164339" y="5484101"/>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pic>
            <p:nvPicPr>
              <p:cNvPr id="111" name="Picture 6" descr="http://www.kizel.com/http:/www.kizel.com/wp-content/img/2010/03/Apple-Logo.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356561" y="5552817"/>
                <a:ext cx="167799" cy="1845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4" name="Group 93"/>
            <p:cNvGrpSpPr/>
            <p:nvPr/>
          </p:nvGrpSpPr>
          <p:grpSpPr>
            <a:xfrm>
              <a:off x="1828364" y="3302332"/>
              <a:ext cx="263180" cy="406041"/>
              <a:chOff x="10693040" y="5386952"/>
              <a:chExt cx="357943" cy="552244"/>
            </a:xfrm>
          </p:grpSpPr>
          <p:pic>
            <p:nvPicPr>
              <p:cNvPr id="108" name="Picture 3" descr="F:\MyPhotos\Logos\Android_B_withBug_060311.png"/>
              <p:cNvPicPr>
                <a:picLocks noChangeAspect="1" noChangeArrowheads="1"/>
              </p:cNvPicPr>
              <p:nvPr/>
            </p:nvPicPr>
            <p:blipFill rotWithShape="1">
              <a:blip r:embed="rId6" cstate="screen">
                <a:biLevel thresh="50000"/>
                <a:extLst>
                  <a:ext uri="{28A0092B-C50C-407E-A947-70E740481C1C}">
                    <a14:useLocalDpi xmlns:a14="http://schemas.microsoft.com/office/drawing/2010/main"/>
                  </a:ext>
                </a:extLst>
              </a:blip>
              <a:srcRect/>
              <a:stretch/>
            </p:blipFill>
            <p:spPr bwMode="auto">
              <a:xfrm>
                <a:off x="10792136" y="5564981"/>
                <a:ext cx="159750" cy="176809"/>
              </a:xfrm>
              <a:prstGeom prst="rect">
                <a:avLst/>
              </a:prstGeom>
              <a:noFill/>
              <a:extLst>
                <a:ext uri="{909E8E84-426E-40DD-AFC4-6F175D3DCCD1}">
                  <a14:hiddenFill xmlns:a14="http://schemas.microsoft.com/office/drawing/2010/main">
                    <a:solidFill>
                      <a:srgbClr val="FFFFFF"/>
                    </a:solidFill>
                  </a14:hiddenFill>
                </a:ext>
              </a:extLst>
            </p:spPr>
          </p:pic>
          <p:sp>
            <p:nvSpPr>
              <p:cNvPr id="109" name="Freeform 107"/>
              <p:cNvSpPr>
                <a:spLocks noEditPoints="1"/>
              </p:cNvSpPr>
              <p:nvPr/>
            </p:nvSpPr>
            <p:spPr bwMode="auto">
              <a:xfrm rot="5400000">
                <a:off x="10595890" y="5484102"/>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grpSp>
        <p:grpSp>
          <p:nvGrpSpPr>
            <p:cNvPr id="95" name="Group 94"/>
            <p:cNvGrpSpPr/>
            <p:nvPr/>
          </p:nvGrpSpPr>
          <p:grpSpPr>
            <a:xfrm>
              <a:off x="1792920" y="3859126"/>
              <a:ext cx="125444" cy="265112"/>
              <a:chOff x="11178846" y="5553468"/>
              <a:chExt cx="170613" cy="360571"/>
            </a:xfrm>
          </p:grpSpPr>
          <p:pic>
            <p:nvPicPr>
              <p:cNvPr id="106" name="Picture 3" descr="F:\MyPhotos\Logos\Android_B_withBug_060311.png"/>
              <p:cNvPicPr>
                <a:picLocks noChangeAspect="1" noChangeArrowheads="1"/>
              </p:cNvPicPr>
              <p:nvPr/>
            </p:nvPicPr>
            <p:blipFill rotWithShape="1">
              <a:blip r:embed="rId6" cstate="screen">
                <a:biLevel thresh="50000"/>
                <a:extLst>
                  <a:ext uri="{28A0092B-C50C-407E-A947-70E740481C1C}">
                    <a14:useLocalDpi xmlns:a14="http://schemas.microsoft.com/office/drawing/2010/main"/>
                  </a:ext>
                </a:extLst>
              </a:blip>
              <a:srcRect/>
              <a:stretch/>
            </p:blipFill>
            <p:spPr bwMode="auto">
              <a:xfrm>
                <a:off x="11202890" y="5646229"/>
                <a:ext cx="120023" cy="132839"/>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106"/>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a:off x="11178846" y="5553468"/>
                <a:ext cx="170613" cy="360571"/>
              </a:xfrm>
              <a:prstGeom prst="rect">
                <a:avLst/>
              </a:prstGeom>
            </p:spPr>
          </p:pic>
        </p:grpSp>
        <p:grpSp>
          <p:nvGrpSpPr>
            <p:cNvPr id="96" name="Group 95"/>
            <p:cNvGrpSpPr/>
            <p:nvPr/>
          </p:nvGrpSpPr>
          <p:grpSpPr>
            <a:xfrm>
              <a:off x="1594159" y="3845864"/>
              <a:ext cx="132187" cy="279361"/>
              <a:chOff x="10908518" y="5535431"/>
              <a:chExt cx="179783" cy="379950"/>
            </a:xfrm>
          </p:grpSpPr>
          <p:grpSp>
            <p:nvGrpSpPr>
              <p:cNvPr id="100" name="Group 99"/>
              <p:cNvGrpSpPr/>
              <p:nvPr/>
            </p:nvGrpSpPr>
            <p:grpSpPr>
              <a:xfrm>
                <a:off x="10908518" y="5535431"/>
                <a:ext cx="179783" cy="379950"/>
                <a:chOff x="13012681" y="-1062706"/>
                <a:chExt cx="2684519" cy="5673423"/>
              </a:xfrm>
            </p:grpSpPr>
            <p:pic>
              <p:nvPicPr>
                <p:cNvPr id="102" name="Picture 101"/>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a:off x="13012681" y="-1062706"/>
                  <a:ext cx="2684519" cy="5673423"/>
                </a:xfrm>
                <a:prstGeom prst="rect">
                  <a:avLst/>
                </a:prstGeom>
              </p:spPr>
            </p:pic>
            <p:sp>
              <p:nvSpPr>
                <p:cNvPr id="103" name="Rectangle 102"/>
                <p:cNvSpPr/>
                <p:nvPr/>
              </p:nvSpPr>
              <p:spPr bwMode="auto">
                <a:xfrm>
                  <a:off x="132842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104" name="Rectangle 103"/>
                <p:cNvSpPr/>
                <p:nvPr/>
              </p:nvSpPr>
              <p:spPr bwMode="auto">
                <a:xfrm>
                  <a:off x="148336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105" name="Oval 104"/>
                <p:cNvSpPr/>
                <p:nvPr/>
              </p:nvSpPr>
              <p:spPr bwMode="auto">
                <a:xfrm>
                  <a:off x="14160500" y="3873817"/>
                  <a:ext cx="448075" cy="44807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grpSp>
          <p:pic>
            <p:nvPicPr>
              <p:cNvPr id="101" name="Picture 6" descr="http://www.kizel.com/http:/www.kizel.com/wp-content/img/2010/03/Apple-Logo.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945017" y="5653385"/>
                <a:ext cx="114609" cy="126070"/>
              </a:xfrm>
              <a:prstGeom prst="rect">
                <a:avLst/>
              </a:prstGeom>
              <a:noFill/>
              <a:extLst>
                <a:ext uri="{909E8E84-426E-40DD-AFC4-6F175D3DCCD1}">
                  <a14:hiddenFill xmlns:a14="http://schemas.microsoft.com/office/drawing/2010/main">
                    <a:solidFill>
                      <a:srgbClr val="FFFFFF"/>
                    </a:solidFill>
                  </a14:hiddenFill>
                </a:ext>
              </a:extLst>
            </p:spPr>
          </p:pic>
        </p:grpSp>
        <p:pic>
          <p:nvPicPr>
            <p:cNvPr id="97" name="Picture 2" descr="\\MAGNUM\Projects\Microsoft\Cloud Power FY12\Design\ICONS_PNG\Devices.png"/>
            <p:cNvPicPr>
              <a:picLocks noChangeAspect="1" noChangeArrowheads="1"/>
            </p:cNvPicPr>
            <p:nvPr/>
          </p:nvPicPr>
          <p:blipFill>
            <a:blip r:embed="rId11" cstate="print">
              <a:biLevel thresh="50000"/>
            </a:blip>
            <a:srcRect l="56000" t="50000" r="10000" b="4000"/>
            <a:stretch>
              <a:fillRect/>
            </a:stretch>
          </p:blipFill>
          <p:spPr bwMode="auto">
            <a:xfrm>
              <a:off x="1325057" y="3816312"/>
              <a:ext cx="258681" cy="349981"/>
            </a:xfrm>
            <a:prstGeom prst="rect">
              <a:avLst/>
            </a:prstGeom>
            <a:noFill/>
            <a:ln>
              <a:noFill/>
            </a:ln>
          </p:spPr>
        </p:pic>
        <p:sp>
          <p:nvSpPr>
            <p:cNvPr id="98" name="Rectangle 97"/>
            <p:cNvSpPr/>
            <p:nvPr/>
          </p:nvSpPr>
          <p:spPr bwMode="auto">
            <a:xfrm>
              <a:off x="1404269" y="3882412"/>
              <a:ext cx="111600" cy="19762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ea typeface="Segoe UI" pitchFamily="34" charset="0"/>
                <a:cs typeface="Segoe UI" pitchFamily="34" charset="0"/>
              </a:endParaRPr>
            </a:p>
          </p:txBody>
        </p:sp>
        <p:pic>
          <p:nvPicPr>
            <p:cNvPr id="99" name="Picture 98"/>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1383186" y="3894305"/>
              <a:ext cx="128413" cy="163716"/>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48" name="Straight Arrow Connector 47"/>
          <p:cNvCxnSpPr/>
          <p:nvPr/>
        </p:nvCxnSpPr>
        <p:spPr>
          <a:xfrm flipH="1" flipV="1">
            <a:off x="3612673" y="2981216"/>
            <a:ext cx="14304" cy="683716"/>
          </a:xfrm>
          <a:prstGeom prst="straightConnector1">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4911794" y="1494946"/>
            <a:ext cx="1791569" cy="1200317"/>
            <a:chOff x="6096676" y="1415860"/>
            <a:chExt cx="2389097" cy="1600423"/>
          </a:xfrm>
        </p:grpSpPr>
        <p:cxnSp>
          <p:nvCxnSpPr>
            <p:cNvPr id="41" name="Straight Arrow Connector 40"/>
            <p:cNvCxnSpPr/>
            <p:nvPr/>
          </p:nvCxnSpPr>
          <p:spPr>
            <a:xfrm flipV="1">
              <a:off x="7610288" y="2205695"/>
              <a:ext cx="875485" cy="10377"/>
            </a:xfrm>
            <a:prstGeom prst="straightConnector1">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096676" y="1415860"/>
              <a:ext cx="1514686" cy="1600423"/>
            </a:xfrm>
            <a:prstGeom prst="rect">
              <a:avLst/>
            </a:prstGeom>
          </p:spPr>
        </p:pic>
      </p:grpSp>
      <p:grpSp>
        <p:nvGrpSpPr>
          <p:cNvPr id="5" name="Group 4"/>
          <p:cNvGrpSpPr/>
          <p:nvPr/>
        </p:nvGrpSpPr>
        <p:grpSpPr>
          <a:xfrm>
            <a:off x="1598891" y="960503"/>
            <a:ext cx="5824864" cy="3265730"/>
            <a:chOff x="1714767" y="888192"/>
            <a:chExt cx="7922217" cy="4440990"/>
          </a:xfrm>
        </p:grpSpPr>
        <p:sp>
          <p:nvSpPr>
            <p:cNvPr id="2" name="Rectangle 1"/>
            <p:cNvSpPr/>
            <p:nvPr/>
          </p:nvSpPr>
          <p:spPr bwMode="auto">
            <a:xfrm>
              <a:off x="1714767" y="888192"/>
              <a:ext cx="7922217" cy="945450"/>
            </a:xfrm>
            <a:prstGeom prst="rect">
              <a:avLst/>
            </a:prstGeom>
            <a:solidFill>
              <a:srgbClr val="0072C6">
                <a:alpha val="66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bwMode="auto">
            <a:xfrm>
              <a:off x="1834737" y="1768792"/>
              <a:ext cx="2052347" cy="3560390"/>
            </a:xfrm>
            <a:prstGeom prst="rect">
              <a:avLst/>
            </a:prstGeom>
            <a:solidFill>
              <a:srgbClr val="0072C6">
                <a:alpha val="66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685553" fontAlgn="base">
                <a:lnSpc>
                  <a:spcPct val="90000"/>
                </a:lnSpc>
                <a:spcBef>
                  <a:spcPct val="0"/>
                </a:spcBef>
                <a:spcAft>
                  <a:spcPct val="0"/>
                </a:spcAft>
              </a:pPr>
              <a:endParaRPr lang="en-AU" sz="1800" dirty="0">
                <a:gradFill>
                  <a:gsLst>
                    <a:gs pos="0">
                      <a:srgbClr val="FFFFFF"/>
                    </a:gs>
                    <a:gs pos="100000">
                      <a:srgbClr val="FFFFFF"/>
                    </a:gs>
                  </a:gsLst>
                  <a:lin ang="5400000" scaled="0"/>
                </a:gradFill>
                <a:ea typeface="Segoe UI" pitchFamily="34" charset="0"/>
                <a:cs typeface="Segoe UI" pitchFamily="34" charset="0"/>
              </a:endParaRPr>
            </a:p>
          </p:txBody>
        </p:sp>
      </p:grpSp>
      <p:sp>
        <p:nvSpPr>
          <p:cNvPr id="59" name="TextBox 58"/>
          <p:cNvSpPr txBox="1"/>
          <p:nvPr/>
        </p:nvSpPr>
        <p:spPr>
          <a:xfrm>
            <a:off x="3034504" y="4394624"/>
            <a:ext cx="1128198" cy="323165"/>
          </a:xfrm>
          <a:prstGeom prst="rect">
            <a:avLst/>
          </a:prstGeom>
          <a:noFill/>
        </p:spPr>
        <p:txBody>
          <a:bodyPr wrap="square" lIns="0" tIns="0" rIns="0" bIns="0" rtlCol="0">
            <a:spAutoFit/>
          </a:bodyPr>
          <a:lstStyle/>
          <a:p>
            <a:pPr algn="ctr"/>
            <a:r>
              <a:rPr lang="en-AU" sz="2100" dirty="0">
                <a:gradFill>
                  <a:gsLst>
                    <a:gs pos="0">
                      <a:schemeClr val="tx1"/>
                    </a:gs>
                    <a:gs pos="86000">
                      <a:schemeClr val="tx1"/>
                    </a:gs>
                  </a:gsLst>
                  <a:lin ang="5400000" scaled="0"/>
                </a:gradFill>
                <a:latin typeface="Segoe UI Light" pitchFamily="34" charset="0"/>
              </a:rPr>
              <a:t>ADFS</a:t>
            </a:r>
            <a:endParaRPr lang="en-US" sz="2100" dirty="0" err="1">
              <a:gradFill>
                <a:gsLst>
                  <a:gs pos="0">
                    <a:schemeClr val="tx1"/>
                  </a:gs>
                  <a:gs pos="86000">
                    <a:schemeClr val="tx1"/>
                  </a:gs>
                </a:gsLst>
                <a:lin ang="5400000" scaled="0"/>
              </a:gradFill>
              <a:latin typeface="Segoe UI Light" pitchFamily="34" charset="0"/>
            </a:endParaRPr>
          </a:p>
        </p:txBody>
      </p:sp>
      <p:sp>
        <p:nvSpPr>
          <p:cNvPr id="60" name="TextBox 59"/>
          <p:cNvSpPr txBox="1"/>
          <p:nvPr/>
        </p:nvSpPr>
        <p:spPr>
          <a:xfrm>
            <a:off x="3068742" y="4409999"/>
            <a:ext cx="1128198" cy="323165"/>
          </a:xfrm>
          <a:prstGeom prst="rect">
            <a:avLst/>
          </a:prstGeom>
          <a:noFill/>
        </p:spPr>
        <p:txBody>
          <a:bodyPr wrap="square" lIns="0" tIns="0" rIns="0" bIns="0" rtlCol="0">
            <a:spAutoFit/>
          </a:bodyPr>
          <a:lstStyle/>
          <a:p>
            <a:pPr algn="ctr"/>
            <a:r>
              <a:rPr lang="en-AU" sz="2100" dirty="0">
                <a:gradFill>
                  <a:gsLst>
                    <a:gs pos="0">
                      <a:schemeClr val="tx1"/>
                    </a:gs>
                    <a:gs pos="86000">
                      <a:schemeClr val="tx1"/>
                    </a:gs>
                  </a:gsLst>
                  <a:lin ang="5400000" scaled="0"/>
                </a:gradFill>
                <a:latin typeface="Segoe UI Light" pitchFamily="34" charset="0"/>
              </a:rPr>
              <a:t>DIR SYNC</a:t>
            </a:r>
            <a:endParaRPr lang="en-US" sz="2100" dirty="0" err="1">
              <a:gradFill>
                <a:gsLst>
                  <a:gs pos="0">
                    <a:schemeClr val="tx1"/>
                  </a:gs>
                  <a:gs pos="86000">
                    <a:schemeClr val="tx1"/>
                  </a:gs>
                </a:gsLst>
                <a:lin ang="5400000" scaled="0"/>
              </a:gradFill>
              <a:latin typeface="Segoe UI Light" pitchFamily="34" charset="0"/>
            </a:endParaRPr>
          </a:p>
        </p:txBody>
      </p:sp>
      <p:sp>
        <p:nvSpPr>
          <p:cNvPr id="64" name="TextBox 25"/>
          <p:cNvSpPr txBox="1">
            <a:spLocks noChangeArrowheads="1"/>
          </p:cNvSpPr>
          <p:nvPr/>
        </p:nvSpPr>
        <p:spPr bwMode="auto">
          <a:xfrm>
            <a:off x="6546007" y="2509928"/>
            <a:ext cx="1100689" cy="43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227" tIns="33613" rIns="67227" bIns="33613">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ctr" eaLnBrk="1" hangingPunct="1">
              <a:lnSpc>
                <a:spcPct val="85000"/>
              </a:lnSpc>
              <a:spcBef>
                <a:spcPct val="0"/>
              </a:spcBef>
              <a:buFontTx/>
              <a:buNone/>
            </a:pPr>
            <a:r>
              <a:rPr lang="en-US" sz="1400" dirty="0">
                <a:solidFill>
                  <a:srgbClr val="21CFFF"/>
                </a:solidFill>
                <a:latin typeface="+mn-lt"/>
                <a:cs typeface="Segoe UI" panose="020B0502040204020203" pitchFamily="34" charset="0"/>
              </a:rPr>
              <a:t>Service Bus Relay</a:t>
            </a:r>
          </a:p>
        </p:txBody>
      </p:sp>
      <p:grpSp>
        <p:nvGrpSpPr>
          <p:cNvPr id="69" name="Group 10"/>
          <p:cNvGrpSpPr>
            <a:grpSpLocks noChangeAspect="1"/>
          </p:cNvGrpSpPr>
          <p:nvPr/>
        </p:nvGrpSpPr>
        <p:grpSpPr bwMode="auto">
          <a:xfrm>
            <a:off x="6887608" y="1791021"/>
            <a:ext cx="531813" cy="654050"/>
            <a:chOff x="4237" y="1104"/>
            <a:chExt cx="335" cy="412"/>
          </a:xfrm>
          <a:solidFill>
            <a:srgbClr val="00BCF2"/>
          </a:solidFill>
        </p:grpSpPr>
        <p:sp>
          <p:nvSpPr>
            <p:cNvPr id="70" name="Freeform 11"/>
            <p:cNvSpPr>
              <a:spLocks/>
            </p:cNvSpPr>
            <p:nvPr/>
          </p:nvSpPr>
          <p:spPr bwMode="auto">
            <a:xfrm>
              <a:off x="4319" y="1373"/>
              <a:ext cx="108" cy="143"/>
            </a:xfrm>
            <a:custGeom>
              <a:avLst/>
              <a:gdLst>
                <a:gd name="T0" fmla="*/ 72 w 108"/>
                <a:gd name="T1" fmla="*/ 0 h 143"/>
                <a:gd name="T2" fmla="*/ 33 w 108"/>
                <a:gd name="T3" fmla="*/ 0 h 143"/>
                <a:gd name="T4" fmla="*/ 33 w 108"/>
                <a:gd name="T5" fmla="*/ 69 h 143"/>
                <a:gd name="T6" fmla="*/ 0 w 108"/>
                <a:gd name="T7" fmla="*/ 69 h 143"/>
                <a:gd name="T8" fmla="*/ 54 w 108"/>
                <a:gd name="T9" fmla="*/ 143 h 143"/>
                <a:gd name="T10" fmla="*/ 108 w 108"/>
                <a:gd name="T11" fmla="*/ 69 h 143"/>
                <a:gd name="T12" fmla="*/ 72 w 108"/>
                <a:gd name="T13" fmla="*/ 69 h 143"/>
                <a:gd name="T14" fmla="*/ 72 w 108"/>
                <a:gd name="T15" fmla="*/ 0 h 143"/>
                <a:gd name="T16" fmla="*/ 72 w 108"/>
                <a:gd name="T1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143">
                  <a:moveTo>
                    <a:pt x="72" y="0"/>
                  </a:moveTo>
                  <a:lnTo>
                    <a:pt x="33" y="0"/>
                  </a:lnTo>
                  <a:lnTo>
                    <a:pt x="33" y="69"/>
                  </a:lnTo>
                  <a:lnTo>
                    <a:pt x="0" y="69"/>
                  </a:lnTo>
                  <a:lnTo>
                    <a:pt x="54" y="143"/>
                  </a:lnTo>
                  <a:lnTo>
                    <a:pt x="108" y="69"/>
                  </a:lnTo>
                  <a:lnTo>
                    <a:pt x="72" y="69"/>
                  </a:lnTo>
                  <a:lnTo>
                    <a:pt x="72" y="0"/>
                  </a:lnTo>
                  <a:lnTo>
                    <a:pt x="7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71" name="Freeform 12"/>
            <p:cNvSpPr>
              <a:spLocks/>
            </p:cNvSpPr>
            <p:nvPr/>
          </p:nvSpPr>
          <p:spPr bwMode="auto">
            <a:xfrm>
              <a:off x="4319" y="1104"/>
              <a:ext cx="108" cy="200"/>
            </a:xfrm>
            <a:custGeom>
              <a:avLst/>
              <a:gdLst>
                <a:gd name="T0" fmla="*/ 31 w 108"/>
                <a:gd name="T1" fmla="*/ 200 h 200"/>
                <a:gd name="T2" fmla="*/ 72 w 108"/>
                <a:gd name="T3" fmla="*/ 200 h 200"/>
                <a:gd name="T4" fmla="*/ 70 w 108"/>
                <a:gd name="T5" fmla="*/ 75 h 200"/>
                <a:gd name="T6" fmla="*/ 108 w 108"/>
                <a:gd name="T7" fmla="*/ 75 h 200"/>
                <a:gd name="T8" fmla="*/ 54 w 108"/>
                <a:gd name="T9" fmla="*/ 0 h 200"/>
                <a:gd name="T10" fmla="*/ 0 w 108"/>
                <a:gd name="T11" fmla="*/ 75 h 200"/>
                <a:gd name="T12" fmla="*/ 31 w 108"/>
                <a:gd name="T13" fmla="*/ 75 h 200"/>
                <a:gd name="T14" fmla="*/ 31 w 108"/>
                <a:gd name="T15" fmla="*/ 200 h 200"/>
                <a:gd name="T16" fmla="*/ 31 w 108"/>
                <a:gd name="T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200">
                  <a:moveTo>
                    <a:pt x="31" y="200"/>
                  </a:moveTo>
                  <a:lnTo>
                    <a:pt x="72" y="200"/>
                  </a:lnTo>
                  <a:lnTo>
                    <a:pt x="70" y="75"/>
                  </a:lnTo>
                  <a:lnTo>
                    <a:pt x="108" y="75"/>
                  </a:lnTo>
                  <a:lnTo>
                    <a:pt x="54" y="0"/>
                  </a:lnTo>
                  <a:lnTo>
                    <a:pt x="0" y="75"/>
                  </a:lnTo>
                  <a:lnTo>
                    <a:pt x="31" y="75"/>
                  </a:lnTo>
                  <a:lnTo>
                    <a:pt x="31" y="200"/>
                  </a:lnTo>
                  <a:lnTo>
                    <a:pt x="31" y="20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72" name="Freeform 13"/>
            <p:cNvSpPr>
              <a:spLocks/>
            </p:cNvSpPr>
            <p:nvPr/>
          </p:nvSpPr>
          <p:spPr bwMode="auto">
            <a:xfrm>
              <a:off x="4237" y="1290"/>
              <a:ext cx="154" cy="138"/>
            </a:xfrm>
            <a:custGeom>
              <a:avLst/>
              <a:gdLst>
                <a:gd name="T0" fmla="*/ 166 w 260"/>
                <a:gd name="T1" fmla="*/ 237 h 237"/>
                <a:gd name="T2" fmla="*/ 166 w 260"/>
                <a:gd name="T3" fmla="*/ 166 h 237"/>
                <a:gd name="T4" fmla="*/ 71 w 260"/>
                <a:gd name="T5" fmla="*/ 166 h 237"/>
                <a:gd name="T6" fmla="*/ 71 w 260"/>
                <a:gd name="T7" fmla="*/ 71 h 237"/>
                <a:gd name="T8" fmla="*/ 190 w 260"/>
                <a:gd name="T9" fmla="*/ 71 h 237"/>
                <a:gd name="T10" fmla="*/ 190 w 260"/>
                <a:gd name="T11" fmla="*/ 166 h 237"/>
                <a:gd name="T12" fmla="*/ 260 w 260"/>
                <a:gd name="T13" fmla="*/ 166 h 237"/>
                <a:gd name="T14" fmla="*/ 260 w 260"/>
                <a:gd name="T15" fmla="*/ 34 h 237"/>
                <a:gd name="T16" fmla="*/ 248 w 260"/>
                <a:gd name="T17" fmla="*/ 0 h 237"/>
                <a:gd name="T18" fmla="*/ 0 w 260"/>
                <a:gd name="T19" fmla="*/ 0 h 237"/>
                <a:gd name="T20" fmla="*/ 0 w 260"/>
                <a:gd name="T21" fmla="*/ 216 h 237"/>
                <a:gd name="T22" fmla="*/ 30 w 260"/>
                <a:gd name="T23" fmla="*/ 237 h 237"/>
                <a:gd name="T24" fmla="*/ 166 w 260"/>
                <a:gd name="T25"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0" h="237">
                  <a:moveTo>
                    <a:pt x="166" y="237"/>
                  </a:moveTo>
                  <a:lnTo>
                    <a:pt x="166" y="166"/>
                  </a:lnTo>
                  <a:lnTo>
                    <a:pt x="71" y="166"/>
                  </a:lnTo>
                  <a:lnTo>
                    <a:pt x="71" y="71"/>
                  </a:lnTo>
                  <a:lnTo>
                    <a:pt x="190" y="71"/>
                  </a:lnTo>
                  <a:lnTo>
                    <a:pt x="190" y="166"/>
                  </a:lnTo>
                  <a:lnTo>
                    <a:pt x="260" y="166"/>
                  </a:lnTo>
                  <a:lnTo>
                    <a:pt x="260" y="34"/>
                  </a:lnTo>
                  <a:cubicBezTo>
                    <a:pt x="260" y="15"/>
                    <a:pt x="253" y="0"/>
                    <a:pt x="248" y="0"/>
                  </a:cubicBezTo>
                  <a:lnTo>
                    <a:pt x="0" y="0"/>
                  </a:lnTo>
                  <a:lnTo>
                    <a:pt x="0" y="216"/>
                  </a:lnTo>
                  <a:cubicBezTo>
                    <a:pt x="0" y="219"/>
                    <a:pt x="26" y="237"/>
                    <a:pt x="30" y="237"/>
                  </a:cubicBezTo>
                  <a:lnTo>
                    <a:pt x="166" y="23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73" name="Freeform 14"/>
            <p:cNvSpPr>
              <a:spLocks/>
            </p:cNvSpPr>
            <p:nvPr/>
          </p:nvSpPr>
          <p:spPr bwMode="auto">
            <a:xfrm>
              <a:off x="4405" y="1290"/>
              <a:ext cx="167" cy="137"/>
            </a:xfrm>
            <a:custGeom>
              <a:avLst/>
              <a:gdLst>
                <a:gd name="T0" fmla="*/ 172 w 282"/>
                <a:gd name="T1" fmla="*/ 0 h 234"/>
                <a:gd name="T2" fmla="*/ 70 w 282"/>
                <a:gd name="T3" fmla="*/ 0 h 234"/>
                <a:gd name="T4" fmla="*/ 72 w 282"/>
                <a:gd name="T5" fmla="*/ 32 h 234"/>
                <a:gd name="T6" fmla="*/ 73 w 282"/>
                <a:gd name="T7" fmla="*/ 71 h 234"/>
                <a:gd name="T8" fmla="*/ 172 w 282"/>
                <a:gd name="T9" fmla="*/ 65 h 234"/>
                <a:gd name="T10" fmla="*/ 215 w 282"/>
                <a:gd name="T11" fmla="*/ 126 h 234"/>
                <a:gd name="T12" fmla="*/ 215 w 282"/>
                <a:gd name="T13" fmla="*/ 168 h 234"/>
                <a:gd name="T14" fmla="*/ 0 w 282"/>
                <a:gd name="T15" fmla="*/ 165 h 234"/>
                <a:gd name="T16" fmla="*/ 0 w 282"/>
                <a:gd name="T17" fmla="*/ 234 h 234"/>
                <a:gd name="T18" fmla="*/ 264 w 282"/>
                <a:gd name="T19" fmla="*/ 234 h 234"/>
                <a:gd name="T20" fmla="*/ 282 w 282"/>
                <a:gd name="T21" fmla="*/ 216 h 234"/>
                <a:gd name="T22" fmla="*/ 282 w 282"/>
                <a:gd name="T23" fmla="*/ 125 h 234"/>
                <a:gd name="T24" fmla="*/ 172 w 282"/>
                <a:gd name="T25"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234">
                  <a:moveTo>
                    <a:pt x="172" y="0"/>
                  </a:moveTo>
                  <a:lnTo>
                    <a:pt x="70" y="0"/>
                  </a:lnTo>
                  <a:cubicBezTo>
                    <a:pt x="72" y="11"/>
                    <a:pt x="72" y="21"/>
                    <a:pt x="72" y="32"/>
                  </a:cubicBezTo>
                  <a:lnTo>
                    <a:pt x="73" y="71"/>
                  </a:lnTo>
                  <a:lnTo>
                    <a:pt x="172" y="65"/>
                  </a:lnTo>
                  <a:cubicBezTo>
                    <a:pt x="197" y="65"/>
                    <a:pt x="215" y="102"/>
                    <a:pt x="215" y="126"/>
                  </a:cubicBezTo>
                  <a:lnTo>
                    <a:pt x="215" y="168"/>
                  </a:lnTo>
                  <a:lnTo>
                    <a:pt x="0" y="165"/>
                  </a:lnTo>
                  <a:lnTo>
                    <a:pt x="0" y="234"/>
                  </a:lnTo>
                  <a:lnTo>
                    <a:pt x="264" y="234"/>
                  </a:lnTo>
                  <a:cubicBezTo>
                    <a:pt x="269" y="234"/>
                    <a:pt x="282" y="221"/>
                    <a:pt x="282" y="216"/>
                  </a:cubicBezTo>
                  <a:lnTo>
                    <a:pt x="282" y="125"/>
                  </a:lnTo>
                  <a:cubicBezTo>
                    <a:pt x="282" y="66"/>
                    <a:pt x="231" y="0"/>
                    <a:pt x="17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74" name="Freeform 15"/>
            <p:cNvSpPr>
              <a:spLocks/>
            </p:cNvSpPr>
            <p:nvPr/>
          </p:nvSpPr>
          <p:spPr bwMode="auto">
            <a:xfrm>
              <a:off x="4242" y="1193"/>
              <a:ext cx="94" cy="83"/>
            </a:xfrm>
            <a:custGeom>
              <a:avLst/>
              <a:gdLst>
                <a:gd name="T0" fmla="*/ 0 w 158"/>
                <a:gd name="T1" fmla="*/ 141 h 141"/>
                <a:gd name="T2" fmla="*/ 65 w 158"/>
                <a:gd name="T3" fmla="*/ 141 h 141"/>
                <a:gd name="T4" fmla="*/ 73 w 158"/>
                <a:gd name="T5" fmla="*/ 117 h 141"/>
                <a:gd name="T6" fmla="*/ 158 w 158"/>
                <a:gd name="T7" fmla="*/ 75 h 141"/>
                <a:gd name="T8" fmla="*/ 158 w 158"/>
                <a:gd name="T9" fmla="*/ 0 h 141"/>
                <a:gd name="T10" fmla="*/ 0 w 158"/>
                <a:gd name="T11" fmla="*/ 141 h 141"/>
              </a:gdLst>
              <a:ahLst/>
              <a:cxnLst>
                <a:cxn ang="0">
                  <a:pos x="T0" y="T1"/>
                </a:cxn>
                <a:cxn ang="0">
                  <a:pos x="T2" y="T3"/>
                </a:cxn>
                <a:cxn ang="0">
                  <a:pos x="T4" y="T5"/>
                </a:cxn>
                <a:cxn ang="0">
                  <a:pos x="T6" y="T7"/>
                </a:cxn>
                <a:cxn ang="0">
                  <a:pos x="T8" y="T9"/>
                </a:cxn>
                <a:cxn ang="0">
                  <a:pos x="T10" y="T11"/>
                </a:cxn>
              </a:cxnLst>
              <a:rect l="0" t="0" r="r" b="b"/>
              <a:pathLst>
                <a:path w="158" h="141">
                  <a:moveTo>
                    <a:pt x="0" y="141"/>
                  </a:moveTo>
                  <a:lnTo>
                    <a:pt x="65" y="141"/>
                  </a:lnTo>
                  <a:cubicBezTo>
                    <a:pt x="66" y="141"/>
                    <a:pt x="66" y="133"/>
                    <a:pt x="73" y="117"/>
                  </a:cubicBezTo>
                  <a:cubicBezTo>
                    <a:pt x="85" y="93"/>
                    <a:pt x="122" y="73"/>
                    <a:pt x="158" y="75"/>
                  </a:cubicBezTo>
                  <a:lnTo>
                    <a:pt x="158" y="0"/>
                  </a:lnTo>
                  <a:cubicBezTo>
                    <a:pt x="83" y="9"/>
                    <a:pt x="11" y="70"/>
                    <a:pt x="0" y="1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75" name="Freeform 16"/>
            <p:cNvSpPr>
              <a:spLocks/>
            </p:cNvSpPr>
            <p:nvPr/>
          </p:nvSpPr>
          <p:spPr bwMode="auto">
            <a:xfrm>
              <a:off x="4405" y="1196"/>
              <a:ext cx="86" cy="102"/>
            </a:xfrm>
            <a:custGeom>
              <a:avLst/>
              <a:gdLst>
                <a:gd name="T0" fmla="*/ 0 w 145"/>
                <a:gd name="T1" fmla="*/ 0 h 175"/>
                <a:gd name="T2" fmla="*/ 0 w 145"/>
                <a:gd name="T3" fmla="*/ 80 h 175"/>
                <a:gd name="T4" fmla="*/ 63 w 145"/>
                <a:gd name="T5" fmla="*/ 121 h 175"/>
                <a:gd name="T6" fmla="*/ 64 w 145"/>
                <a:gd name="T7" fmla="*/ 121 h 175"/>
                <a:gd name="T8" fmla="*/ 74 w 145"/>
                <a:gd name="T9" fmla="*/ 175 h 175"/>
                <a:gd name="T10" fmla="*/ 145 w 145"/>
                <a:gd name="T11" fmla="*/ 175 h 175"/>
                <a:gd name="T12" fmla="*/ 0 w 145"/>
                <a:gd name="T13" fmla="*/ 0 h 175"/>
              </a:gdLst>
              <a:ahLst/>
              <a:cxnLst>
                <a:cxn ang="0">
                  <a:pos x="T0" y="T1"/>
                </a:cxn>
                <a:cxn ang="0">
                  <a:pos x="T2" y="T3"/>
                </a:cxn>
                <a:cxn ang="0">
                  <a:pos x="T4" y="T5"/>
                </a:cxn>
                <a:cxn ang="0">
                  <a:pos x="T6" y="T7"/>
                </a:cxn>
                <a:cxn ang="0">
                  <a:pos x="T8" y="T9"/>
                </a:cxn>
                <a:cxn ang="0">
                  <a:pos x="T10" y="T11"/>
                </a:cxn>
                <a:cxn ang="0">
                  <a:pos x="T12" y="T13"/>
                </a:cxn>
              </a:cxnLst>
              <a:rect l="0" t="0" r="r" b="b"/>
              <a:pathLst>
                <a:path w="145" h="175">
                  <a:moveTo>
                    <a:pt x="0" y="0"/>
                  </a:moveTo>
                  <a:lnTo>
                    <a:pt x="0" y="80"/>
                  </a:lnTo>
                  <a:cubicBezTo>
                    <a:pt x="25" y="82"/>
                    <a:pt x="54" y="96"/>
                    <a:pt x="63" y="121"/>
                  </a:cubicBezTo>
                  <a:lnTo>
                    <a:pt x="64" y="121"/>
                  </a:lnTo>
                  <a:cubicBezTo>
                    <a:pt x="70" y="138"/>
                    <a:pt x="74" y="156"/>
                    <a:pt x="74" y="175"/>
                  </a:cubicBezTo>
                  <a:lnTo>
                    <a:pt x="145" y="175"/>
                  </a:lnTo>
                  <a:cubicBezTo>
                    <a:pt x="145" y="86"/>
                    <a:pt x="82" y="22"/>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11" name="Group 10"/>
          <p:cNvGrpSpPr/>
          <p:nvPr/>
        </p:nvGrpSpPr>
        <p:grpSpPr>
          <a:xfrm>
            <a:off x="2934460" y="1854520"/>
            <a:ext cx="1975991" cy="1094204"/>
            <a:chOff x="2596363" y="1547159"/>
            <a:chExt cx="1975991" cy="1094204"/>
          </a:xfrm>
        </p:grpSpPr>
        <p:sp>
          <p:nvSpPr>
            <p:cNvPr id="63" name="TextBox 19"/>
            <p:cNvSpPr txBox="1">
              <a:spLocks noChangeArrowheads="1"/>
            </p:cNvSpPr>
            <p:nvPr/>
          </p:nvSpPr>
          <p:spPr bwMode="auto">
            <a:xfrm>
              <a:off x="2596363" y="2207226"/>
              <a:ext cx="1366814" cy="43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227" tIns="33613" rIns="67227" bIns="33613">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ctr" eaLnBrk="1" hangingPunct="1">
                <a:lnSpc>
                  <a:spcPct val="85000"/>
                </a:lnSpc>
                <a:spcBef>
                  <a:spcPct val="0"/>
                </a:spcBef>
                <a:buFontTx/>
                <a:buNone/>
              </a:pPr>
              <a:r>
                <a:rPr lang="en-US" sz="1400" dirty="0">
                  <a:solidFill>
                    <a:srgbClr val="21CFFF"/>
                  </a:solidFill>
                  <a:latin typeface="+mn-lt"/>
                  <a:cs typeface="Segoe UI" panose="020B0502040204020203" pitchFamily="34" charset="0"/>
                </a:rPr>
                <a:t>Azure Active Directory</a:t>
              </a:r>
            </a:p>
          </p:txBody>
        </p:sp>
        <p:grpSp>
          <p:nvGrpSpPr>
            <p:cNvPr id="65" name="Group 4"/>
            <p:cNvGrpSpPr>
              <a:grpSpLocks noChangeAspect="1"/>
            </p:cNvGrpSpPr>
            <p:nvPr/>
          </p:nvGrpSpPr>
          <p:grpSpPr bwMode="auto">
            <a:xfrm>
              <a:off x="2960167" y="1547159"/>
              <a:ext cx="646113" cy="649288"/>
              <a:chOff x="1976" y="1144"/>
              <a:chExt cx="407" cy="409"/>
            </a:xfrm>
            <a:solidFill>
              <a:srgbClr val="00BCF2"/>
            </a:solidFill>
          </p:grpSpPr>
          <p:sp>
            <p:nvSpPr>
              <p:cNvPr id="66" name="Freeform 5"/>
              <p:cNvSpPr>
                <a:spLocks/>
              </p:cNvSpPr>
              <p:nvPr/>
            </p:nvSpPr>
            <p:spPr bwMode="auto">
              <a:xfrm>
                <a:off x="2097" y="1301"/>
                <a:ext cx="74" cy="129"/>
              </a:xfrm>
              <a:custGeom>
                <a:avLst/>
                <a:gdLst>
                  <a:gd name="T0" fmla="*/ 0 w 117"/>
                  <a:gd name="T1" fmla="*/ 99 h 206"/>
                  <a:gd name="T2" fmla="*/ 8 w 117"/>
                  <a:gd name="T3" fmla="*/ 125 h 206"/>
                  <a:gd name="T4" fmla="*/ 6 w 117"/>
                  <a:gd name="T5" fmla="*/ 139 h 206"/>
                  <a:gd name="T6" fmla="*/ 117 w 117"/>
                  <a:gd name="T7" fmla="*/ 206 h 206"/>
                  <a:gd name="T8" fmla="*/ 117 w 117"/>
                  <a:gd name="T9" fmla="*/ 12 h 206"/>
                  <a:gd name="T10" fmla="*/ 108 w 117"/>
                  <a:gd name="T11" fmla="*/ 0 h 206"/>
                  <a:gd name="T12" fmla="*/ 0 w 117"/>
                  <a:gd name="T13" fmla="*/ 99 h 206"/>
                </a:gdLst>
                <a:ahLst/>
                <a:cxnLst>
                  <a:cxn ang="0">
                    <a:pos x="T0" y="T1"/>
                  </a:cxn>
                  <a:cxn ang="0">
                    <a:pos x="T2" y="T3"/>
                  </a:cxn>
                  <a:cxn ang="0">
                    <a:pos x="T4" y="T5"/>
                  </a:cxn>
                  <a:cxn ang="0">
                    <a:pos x="T6" y="T7"/>
                  </a:cxn>
                  <a:cxn ang="0">
                    <a:pos x="T8" y="T9"/>
                  </a:cxn>
                  <a:cxn ang="0">
                    <a:pos x="T10" y="T11"/>
                  </a:cxn>
                  <a:cxn ang="0">
                    <a:pos x="T12" y="T13"/>
                  </a:cxn>
                </a:cxnLst>
                <a:rect l="0" t="0" r="r" b="b"/>
                <a:pathLst>
                  <a:path w="117" h="206">
                    <a:moveTo>
                      <a:pt x="0" y="99"/>
                    </a:moveTo>
                    <a:cubicBezTo>
                      <a:pt x="5" y="107"/>
                      <a:pt x="8" y="116"/>
                      <a:pt x="8" y="125"/>
                    </a:cubicBezTo>
                    <a:cubicBezTo>
                      <a:pt x="8" y="130"/>
                      <a:pt x="7" y="134"/>
                      <a:pt x="6" y="139"/>
                    </a:cubicBezTo>
                    <a:lnTo>
                      <a:pt x="117" y="206"/>
                    </a:lnTo>
                    <a:lnTo>
                      <a:pt x="117" y="12"/>
                    </a:lnTo>
                    <a:cubicBezTo>
                      <a:pt x="115" y="12"/>
                      <a:pt x="109" y="1"/>
                      <a:pt x="108" y="0"/>
                    </a:cubicBezTo>
                    <a:lnTo>
                      <a:pt x="0"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67" name="Freeform 6"/>
              <p:cNvSpPr>
                <a:spLocks/>
              </p:cNvSpPr>
              <p:nvPr/>
            </p:nvSpPr>
            <p:spPr bwMode="auto">
              <a:xfrm>
                <a:off x="2186" y="1300"/>
                <a:ext cx="70" cy="130"/>
              </a:xfrm>
              <a:custGeom>
                <a:avLst/>
                <a:gdLst>
                  <a:gd name="T0" fmla="*/ 21 w 112"/>
                  <a:gd name="T1" fmla="*/ 0 h 208"/>
                  <a:gd name="T2" fmla="*/ 0 w 112"/>
                  <a:gd name="T3" fmla="*/ 15 h 208"/>
                  <a:gd name="T4" fmla="*/ 0 w 112"/>
                  <a:gd name="T5" fmla="*/ 208 h 208"/>
                  <a:gd name="T6" fmla="*/ 110 w 112"/>
                  <a:gd name="T7" fmla="*/ 137 h 208"/>
                  <a:gd name="T8" fmla="*/ 109 w 112"/>
                  <a:gd name="T9" fmla="*/ 126 h 208"/>
                  <a:gd name="T10" fmla="*/ 112 w 112"/>
                  <a:gd name="T11" fmla="*/ 108 h 208"/>
                  <a:gd name="T12" fmla="*/ 21 w 112"/>
                  <a:gd name="T13" fmla="*/ 0 h 208"/>
                </a:gdLst>
                <a:ahLst/>
                <a:cxnLst>
                  <a:cxn ang="0">
                    <a:pos x="T0" y="T1"/>
                  </a:cxn>
                  <a:cxn ang="0">
                    <a:pos x="T2" y="T3"/>
                  </a:cxn>
                  <a:cxn ang="0">
                    <a:pos x="T4" y="T5"/>
                  </a:cxn>
                  <a:cxn ang="0">
                    <a:pos x="T6" y="T7"/>
                  </a:cxn>
                  <a:cxn ang="0">
                    <a:pos x="T8" y="T9"/>
                  </a:cxn>
                  <a:cxn ang="0">
                    <a:pos x="T10" y="T11"/>
                  </a:cxn>
                  <a:cxn ang="0">
                    <a:pos x="T12" y="T13"/>
                  </a:cxn>
                </a:cxnLst>
                <a:rect l="0" t="0" r="r" b="b"/>
                <a:pathLst>
                  <a:path w="112" h="208">
                    <a:moveTo>
                      <a:pt x="21" y="0"/>
                    </a:moveTo>
                    <a:cubicBezTo>
                      <a:pt x="19" y="1"/>
                      <a:pt x="2" y="15"/>
                      <a:pt x="0" y="15"/>
                    </a:cubicBezTo>
                    <a:lnTo>
                      <a:pt x="0" y="208"/>
                    </a:lnTo>
                    <a:lnTo>
                      <a:pt x="110" y="137"/>
                    </a:lnTo>
                    <a:cubicBezTo>
                      <a:pt x="109" y="134"/>
                      <a:pt x="109" y="130"/>
                      <a:pt x="109" y="126"/>
                    </a:cubicBezTo>
                    <a:cubicBezTo>
                      <a:pt x="109" y="120"/>
                      <a:pt x="110" y="114"/>
                      <a:pt x="112" y="108"/>
                    </a:cubicBezTo>
                    <a:lnTo>
                      <a:pt x="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68" name="Freeform 7"/>
              <p:cNvSpPr>
                <a:spLocks noEditPoints="1"/>
              </p:cNvSpPr>
              <p:nvPr/>
            </p:nvSpPr>
            <p:spPr bwMode="auto">
              <a:xfrm>
                <a:off x="1976" y="1144"/>
                <a:ext cx="407" cy="409"/>
              </a:xfrm>
              <a:custGeom>
                <a:avLst/>
                <a:gdLst>
                  <a:gd name="T0" fmla="*/ 494 w 646"/>
                  <a:gd name="T1" fmla="*/ 427 h 653"/>
                  <a:gd name="T2" fmla="*/ 457 w 646"/>
                  <a:gd name="T3" fmla="*/ 411 h 653"/>
                  <a:gd name="T4" fmla="*/ 368 w 646"/>
                  <a:gd name="T5" fmla="*/ 474 h 653"/>
                  <a:gd name="T6" fmla="*/ 376 w 646"/>
                  <a:gd name="T7" fmla="*/ 502 h 653"/>
                  <a:gd name="T8" fmla="*/ 324 w 646"/>
                  <a:gd name="T9" fmla="*/ 554 h 653"/>
                  <a:gd name="T10" fmla="*/ 273 w 646"/>
                  <a:gd name="T11" fmla="*/ 502 h 653"/>
                  <a:gd name="T12" fmla="*/ 285 w 646"/>
                  <a:gd name="T13" fmla="*/ 469 h 653"/>
                  <a:gd name="T14" fmla="*/ 183 w 646"/>
                  <a:gd name="T15" fmla="*/ 414 h 653"/>
                  <a:gd name="T16" fmla="*/ 148 w 646"/>
                  <a:gd name="T17" fmla="*/ 428 h 653"/>
                  <a:gd name="T18" fmla="*/ 96 w 646"/>
                  <a:gd name="T19" fmla="*/ 376 h 653"/>
                  <a:gd name="T20" fmla="*/ 148 w 646"/>
                  <a:gd name="T21" fmla="*/ 324 h 653"/>
                  <a:gd name="T22" fmla="*/ 172 w 646"/>
                  <a:gd name="T23" fmla="*/ 331 h 653"/>
                  <a:gd name="T24" fmla="*/ 280 w 646"/>
                  <a:gd name="T25" fmla="*/ 231 h 653"/>
                  <a:gd name="T26" fmla="*/ 268 w 646"/>
                  <a:gd name="T27" fmla="*/ 197 h 653"/>
                  <a:gd name="T28" fmla="*/ 325 w 646"/>
                  <a:gd name="T29" fmla="*/ 141 h 653"/>
                  <a:gd name="T30" fmla="*/ 382 w 646"/>
                  <a:gd name="T31" fmla="*/ 197 h 653"/>
                  <a:gd name="T32" fmla="*/ 373 w 646"/>
                  <a:gd name="T33" fmla="*/ 227 h 653"/>
                  <a:gd name="T34" fmla="*/ 463 w 646"/>
                  <a:gd name="T35" fmla="*/ 334 h 653"/>
                  <a:gd name="T36" fmla="*/ 494 w 646"/>
                  <a:gd name="T37" fmla="*/ 323 h 653"/>
                  <a:gd name="T38" fmla="*/ 546 w 646"/>
                  <a:gd name="T39" fmla="*/ 375 h 653"/>
                  <a:gd name="T40" fmla="*/ 494 w 646"/>
                  <a:gd name="T41" fmla="*/ 427 h 653"/>
                  <a:gd name="T42" fmla="*/ 326 w 646"/>
                  <a:gd name="T43" fmla="*/ 7 h 653"/>
                  <a:gd name="T44" fmla="*/ 326 w 646"/>
                  <a:gd name="T45" fmla="*/ 2 h 653"/>
                  <a:gd name="T46" fmla="*/ 324 w 646"/>
                  <a:gd name="T47" fmla="*/ 4 h 653"/>
                  <a:gd name="T48" fmla="*/ 320 w 646"/>
                  <a:gd name="T49" fmla="*/ 0 h 653"/>
                  <a:gd name="T50" fmla="*/ 320 w 646"/>
                  <a:gd name="T51" fmla="*/ 9 h 653"/>
                  <a:gd name="T52" fmla="*/ 0 w 646"/>
                  <a:gd name="T53" fmla="*/ 388 h 653"/>
                  <a:gd name="T54" fmla="*/ 322 w 646"/>
                  <a:gd name="T55" fmla="*/ 650 h 653"/>
                  <a:gd name="T56" fmla="*/ 322 w 646"/>
                  <a:gd name="T57" fmla="*/ 653 h 653"/>
                  <a:gd name="T58" fmla="*/ 646 w 646"/>
                  <a:gd name="T59" fmla="*/ 389 h 653"/>
                  <a:gd name="T60" fmla="*/ 326 w 646"/>
                  <a:gd name="T61" fmla="*/ 7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6" h="653">
                    <a:moveTo>
                      <a:pt x="494" y="427"/>
                    </a:moveTo>
                    <a:cubicBezTo>
                      <a:pt x="480" y="427"/>
                      <a:pt x="466" y="421"/>
                      <a:pt x="457" y="411"/>
                    </a:cubicBezTo>
                    <a:lnTo>
                      <a:pt x="368" y="474"/>
                    </a:lnTo>
                    <a:cubicBezTo>
                      <a:pt x="374" y="483"/>
                      <a:pt x="376" y="492"/>
                      <a:pt x="376" y="502"/>
                    </a:cubicBezTo>
                    <a:cubicBezTo>
                      <a:pt x="376" y="531"/>
                      <a:pt x="353" y="554"/>
                      <a:pt x="324" y="554"/>
                    </a:cubicBezTo>
                    <a:cubicBezTo>
                      <a:pt x="296" y="554"/>
                      <a:pt x="273" y="531"/>
                      <a:pt x="273" y="502"/>
                    </a:cubicBezTo>
                    <a:cubicBezTo>
                      <a:pt x="273" y="490"/>
                      <a:pt x="277" y="478"/>
                      <a:pt x="285" y="469"/>
                    </a:cubicBezTo>
                    <a:lnTo>
                      <a:pt x="183" y="414"/>
                    </a:lnTo>
                    <a:cubicBezTo>
                      <a:pt x="174" y="423"/>
                      <a:pt x="161" y="428"/>
                      <a:pt x="148" y="428"/>
                    </a:cubicBezTo>
                    <a:cubicBezTo>
                      <a:pt x="120" y="428"/>
                      <a:pt x="96" y="405"/>
                      <a:pt x="96" y="376"/>
                    </a:cubicBezTo>
                    <a:cubicBezTo>
                      <a:pt x="96" y="348"/>
                      <a:pt x="120" y="324"/>
                      <a:pt x="148" y="324"/>
                    </a:cubicBezTo>
                    <a:cubicBezTo>
                      <a:pt x="157" y="324"/>
                      <a:pt x="165" y="326"/>
                      <a:pt x="172" y="331"/>
                    </a:cubicBezTo>
                    <a:lnTo>
                      <a:pt x="280" y="231"/>
                    </a:lnTo>
                    <a:cubicBezTo>
                      <a:pt x="272" y="222"/>
                      <a:pt x="268" y="210"/>
                      <a:pt x="268" y="197"/>
                    </a:cubicBezTo>
                    <a:cubicBezTo>
                      <a:pt x="268" y="166"/>
                      <a:pt x="294" y="141"/>
                      <a:pt x="325" y="141"/>
                    </a:cubicBezTo>
                    <a:cubicBezTo>
                      <a:pt x="356" y="141"/>
                      <a:pt x="382" y="166"/>
                      <a:pt x="382" y="197"/>
                    </a:cubicBezTo>
                    <a:cubicBezTo>
                      <a:pt x="382" y="208"/>
                      <a:pt x="379" y="218"/>
                      <a:pt x="373" y="227"/>
                    </a:cubicBezTo>
                    <a:lnTo>
                      <a:pt x="463" y="334"/>
                    </a:lnTo>
                    <a:cubicBezTo>
                      <a:pt x="472" y="327"/>
                      <a:pt x="483" y="323"/>
                      <a:pt x="494" y="323"/>
                    </a:cubicBezTo>
                    <a:cubicBezTo>
                      <a:pt x="523" y="323"/>
                      <a:pt x="546" y="347"/>
                      <a:pt x="546" y="375"/>
                    </a:cubicBezTo>
                    <a:cubicBezTo>
                      <a:pt x="546" y="404"/>
                      <a:pt x="522" y="427"/>
                      <a:pt x="494" y="427"/>
                    </a:cubicBezTo>
                    <a:close/>
                    <a:moveTo>
                      <a:pt x="326" y="7"/>
                    </a:moveTo>
                    <a:lnTo>
                      <a:pt x="326" y="2"/>
                    </a:lnTo>
                    <a:lnTo>
                      <a:pt x="324" y="4"/>
                    </a:lnTo>
                    <a:lnTo>
                      <a:pt x="320" y="0"/>
                    </a:lnTo>
                    <a:lnTo>
                      <a:pt x="320" y="9"/>
                    </a:lnTo>
                    <a:lnTo>
                      <a:pt x="0" y="388"/>
                    </a:lnTo>
                    <a:lnTo>
                      <a:pt x="322" y="650"/>
                    </a:lnTo>
                    <a:lnTo>
                      <a:pt x="322" y="653"/>
                    </a:lnTo>
                    <a:lnTo>
                      <a:pt x="646" y="389"/>
                    </a:lnTo>
                    <a:lnTo>
                      <a:pt x="326" y="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grpSp>
        <p:cxnSp>
          <p:nvCxnSpPr>
            <p:cNvPr id="76" name="Straight Arrow Connector 75"/>
            <p:cNvCxnSpPr/>
            <p:nvPr/>
          </p:nvCxnSpPr>
          <p:spPr>
            <a:xfrm flipV="1">
              <a:off x="3735193" y="1824080"/>
              <a:ext cx="837161" cy="3077"/>
            </a:xfrm>
            <a:prstGeom prst="straightConnector1">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167262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xit" presetSubtype="10" fill="hold" grpId="0" nodeType="clickEffect">
                                  <p:stCondLst>
                                    <p:cond delay="0"/>
                                  </p:stCondLst>
                                  <p:childTnLst>
                                    <p:anim calcmode="lin" valueType="num">
                                      <p:cBhvr>
                                        <p:cTn id="26" dur="500"/>
                                        <p:tgtEl>
                                          <p:spTgt spid="59"/>
                                        </p:tgtEl>
                                        <p:attrNameLst>
                                          <p:attrName>ppt_w</p:attrName>
                                        </p:attrNameLst>
                                      </p:cBhvr>
                                      <p:tavLst>
                                        <p:tav tm="0">
                                          <p:val>
                                            <p:strVal val="ppt_w"/>
                                          </p:val>
                                        </p:tav>
                                        <p:tav tm="100000">
                                          <p:val>
                                            <p:fltVal val="0"/>
                                          </p:val>
                                        </p:tav>
                                      </p:tavLst>
                                    </p:anim>
                                    <p:anim calcmode="lin" valueType="num">
                                      <p:cBhvr>
                                        <p:cTn id="27" dur="500"/>
                                        <p:tgtEl>
                                          <p:spTgt spid="59"/>
                                        </p:tgtEl>
                                        <p:attrNameLst>
                                          <p:attrName>ppt_h</p:attrName>
                                        </p:attrNameLst>
                                      </p:cBhvr>
                                      <p:tavLst>
                                        <p:tav tm="0">
                                          <p:val>
                                            <p:strVal val="ppt_h"/>
                                          </p:val>
                                        </p:tav>
                                        <p:tav tm="100000">
                                          <p:val>
                                            <p:strVal val="ppt_h"/>
                                          </p:val>
                                        </p:tav>
                                      </p:tavLst>
                                    </p:anim>
                                    <p:set>
                                      <p:cBhvr>
                                        <p:cTn id="28" dur="1" fill="hold">
                                          <p:stCondLst>
                                            <p:cond delay="499"/>
                                          </p:stCondLst>
                                        </p:cTn>
                                        <p:tgtEl>
                                          <p:spTgt spid="59"/>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fade">
                                      <p:cBhvr>
                                        <p:cTn id="3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843729" y="1519938"/>
            <a:ext cx="467630" cy="625914"/>
          </a:xfrm>
          <a:custGeom>
            <a:avLst/>
            <a:gdLst>
              <a:gd name="connsiteX0" fmla="*/ 462028 w 924054"/>
              <a:gd name="connsiteY0" fmla="*/ 827763 h 1236652"/>
              <a:gd name="connsiteX1" fmla="*/ 409509 w 924054"/>
              <a:gd name="connsiteY1" fmla="*/ 880282 h 1236652"/>
              <a:gd name="connsiteX2" fmla="*/ 462028 w 924054"/>
              <a:gd name="connsiteY2" fmla="*/ 932801 h 1236652"/>
              <a:gd name="connsiteX3" fmla="*/ 514547 w 924054"/>
              <a:gd name="connsiteY3" fmla="*/ 880282 h 1236652"/>
              <a:gd name="connsiteX4" fmla="*/ 462028 w 924054"/>
              <a:gd name="connsiteY4" fmla="*/ 827763 h 1236652"/>
              <a:gd name="connsiteX5" fmla="*/ 137588 w 924054"/>
              <a:gd name="connsiteY5" fmla="*/ 722272 h 1236652"/>
              <a:gd name="connsiteX6" fmla="*/ 786466 w 924054"/>
              <a:gd name="connsiteY6" fmla="*/ 722272 h 1236652"/>
              <a:gd name="connsiteX7" fmla="*/ 924054 w 924054"/>
              <a:gd name="connsiteY7" fmla="*/ 808004 h 1236652"/>
              <a:gd name="connsiteX8" fmla="*/ 924054 w 924054"/>
              <a:gd name="connsiteY8" fmla="*/ 1150921 h 1236652"/>
              <a:gd name="connsiteX9" fmla="*/ 786466 w 924054"/>
              <a:gd name="connsiteY9" fmla="*/ 1236652 h 1236652"/>
              <a:gd name="connsiteX10" fmla="*/ 137588 w 924054"/>
              <a:gd name="connsiteY10" fmla="*/ 1236652 h 1236652"/>
              <a:gd name="connsiteX11" fmla="*/ 0 w 924054"/>
              <a:gd name="connsiteY11" fmla="*/ 1150921 h 1236652"/>
              <a:gd name="connsiteX12" fmla="*/ 0 w 924054"/>
              <a:gd name="connsiteY12" fmla="*/ 808004 h 1236652"/>
              <a:gd name="connsiteX13" fmla="*/ 137588 w 924054"/>
              <a:gd name="connsiteY13" fmla="*/ 722272 h 1236652"/>
              <a:gd name="connsiteX14" fmla="*/ 50171 w 924054"/>
              <a:gd name="connsiteY14" fmla="*/ 481515 h 1236652"/>
              <a:gd name="connsiteX15" fmla="*/ 873883 w 924054"/>
              <a:gd name="connsiteY15" fmla="*/ 481515 h 1236652"/>
              <a:gd name="connsiteX16" fmla="*/ 924054 w 924054"/>
              <a:gd name="connsiteY16" fmla="*/ 512777 h 1236652"/>
              <a:gd name="connsiteX17" fmla="*/ 924054 w 924054"/>
              <a:gd name="connsiteY17" fmla="*/ 637817 h 1236652"/>
              <a:gd name="connsiteX18" fmla="*/ 873883 w 924054"/>
              <a:gd name="connsiteY18" fmla="*/ 669078 h 1236652"/>
              <a:gd name="connsiteX19" fmla="*/ 50171 w 924054"/>
              <a:gd name="connsiteY19" fmla="*/ 669078 h 1236652"/>
              <a:gd name="connsiteX20" fmla="*/ 0 w 924054"/>
              <a:gd name="connsiteY20" fmla="*/ 637817 h 1236652"/>
              <a:gd name="connsiteX21" fmla="*/ 0 w 924054"/>
              <a:gd name="connsiteY21" fmla="*/ 512777 h 1236652"/>
              <a:gd name="connsiteX22" fmla="*/ 50171 w 924054"/>
              <a:gd name="connsiteY22" fmla="*/ 481515 h 1236652"/>
              <a:gd name="connsiteX23" fmla="*/ 50171 w 924054"/>
              <a:gd name="connsiteY23" fmla="*/ 240758 h 1236652"/>
              <a:gd name="connsiteX24" fmla="*/ 873883 w 924054"/>
              <a:gd name="connsiteY24" fmla="*/ 240758 h 1236652"/>
              <a:gd name="connsiteX25" fmla="*/ 924054 w 924054"/>
              <a:gd name="connsiteY25" fmla="*/ 272019 h 1236652"/>
              <a:gd name="connsiteX26" fmla="*/ 924054 w 924054"/>
              <a:gd name="connsiteY26" fmla="*/ 397059 h 1236652"/>
              <a:gd name="connsiteX27" fmla="*/ 873883 w 924054"/>
              <a:gd name="connsiteY27" fmla="*/ 428321 h 1236652"/>
              <a:gd name="connsiteX28" fmla="*/ 50171 w 924054"/>
              <a:gd name="connsiteY28" fmla="*/ 428321 h 1236652"/>
              <a:gd name="connsiteX29" fmla="*/ 0 w 924054"/>
              <a:gd name="connsiteY29" fmla="*/ 397059 h 1236652"/>
              <a:gd name="connsiteX30" fmla="*/ 0 w 924054"/>
              <a:gd name="connsiteY30" fmla="*/ 272019 h 1236652"/>
              <a:gd name="connsiteX31" fmla="*/ 50171 w 924054"/>
              <a:gd name="connsiteY31" fmla="*/ 240758 h 1236652"/>
              <a:gd name="connsiteX32" fmla="*/ 50171 w 924054"/>
              <a:gd name="connsiteY32" fmla="*/ 0 h 1236652"/>
              <a:gd name="connsiteX33" fmla="*/ 873883 w 924054"/>
              <a:gd name="connsiteY33" fmla="*/ 0 h 1236652"/>
              <a:gd name="connsiteX34" fmla="*/ 924054 w 924054"/>
              <a:gd name="connsiteY34" fmla="*/ 31262 h 1236652"/>
              <a:gd name="connsiteX35" fmla="*/ 924054 w 924054"/>
              <a:gd name="connsiteY35" fmla="*/ 156302 h 1236652"/>
              <a:gd name="connsiteX36" fmla="*/ 873883 w 924054"/>
              <a:gd name="connsiteY36" fmla="*/ 187564 h 1236652"/>
              <a:gd name="connsiteX37" fmla="*/ 50171 w 924054"/>
              <a:gd name="connsiteY37" fmla="*/ 187564 h 1236652"/>
              <a:gd name="connsiteX38" fmla="*/ 0 w 924054"/>
              <a:gd name="connsiteY38" fmla="*/ 156302 h 1236652"/>
              <a:gd name="connsiteX39" fmla="*/ 0 w 924054"/>
              <a:gd name="connsiteY39" fmla="*/ 31262 h 1236652"/>
              <a:gd name="connsiteX40" fmla="*/ 50171 w 924054"/>
              <a:gd name="connsiteY40" fmla="*/ 0 h 12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24054" h="1236652">
                <a:moveTo>
                  <a:pt x="462028" y="827763"/>
                </a:moveTo>
                <a:cubicBezTo>
                  <a:pt x="433023" y="827763"/>
                  <a:pt x="409509" y="851277"/>
                  <a:pt x="409509" y="880282"/>
                </a:cubicBezTo>
                <a:cubicBezTo>
                  <a:pt x="409509" y="909287"/>
                  <a:pt x="433023" y="932801"/>
                  <a:pt x="462028" y="932801"/>
                </a:cubicBezTo>
                <a:cubicBezTo>
                  <a:pt x="491033" y="932801"/>
                  <a:pt x="514547" y="909287"/>
                  <a:pt x="514547" y="880282"/>
                </a:cubicBezTo>
                <a:cubicBezTo>
                  <a:pt x="514547" y="851277"/>
                  <a:pt x="491033" y="827763"/>
                  <a:pt x="462028" y="827763"/>
                </a:cubicBezTo>
                <a:close/>
                <a:moveTo>
                  <a:pt x="137588" y="722272"/>
                </a:moveTo>
                <a:lnTo>
                  <a:pt x="786466" y="722272"/>
                </a:lnTo>
                <a:cubicBezTo>
                  <a:pt x="862454" y="722272"/>
                  <a:pt x="924054" y="760656"/>
                  <a:pt x="924054" y="808004"/>
                </a:cubicBezTo>
                <a:lnTo>
                  <a:pt x="924054" y="1150921"/>
                </a:lnTo>
                <a:cubicBezTo>
                  <a:pt x="924054" y="1198269"/>
                  <a:pt x="862454" y="1236652"/>
                  <a:pt x="786466" y="1236652"/>
                </a:cubicBezTo>
                <a:lnTo>
                  <a:pt x="137588" y="1236652"/>
                </a:lnTo>
                <a:cubicBezTo>
                  <a:pt x="61601" y="1236652"/>
                  <a:pt x="0" y="1198269"/>
                  <a:pt x="0" y="1150921"/>
                </a:cubicBezTo>
                <a:lnTo>
                  <a:pt x="0" y="808004"/>
                </a:lnTo>
                <a:cubicBezTo>
                  <a:pt x="0" y="760656"/>
                  <a:pt x="61601" y="722272"/>
                  <a:pt x="137588" y="722272"/>
                </a:cubicBezTo>
                <a:close/>
                <a:moveTo>
                  <a:pt x="50171" y="481515"/>
                </a:moveTo>
                <a:lnTo>
                  <a:pt x="873883" y="481515"/>
                </a:lnTo>
                <a:cubicBezTo>
                  <a:pt x="901591" y="481515"/>
                  <a:pt x="924054" y="495512"/>
                  <a:pt x="924054" y="512777"/>
                </a:cubicBezTo>
                <a:lnTo>
                  <a:pt x="924054" y="637817"/>
                </a:lnTo>
                <a:cubicBezTo>
                  <a:pt x="924054" y="655082"/>
                  <a:pt x="901591" y="669078"/>
                  <a:pt x="873883" y="669078"/>
                </a:cubicBezTo>
                <a:lnTo>
                  <a:pt x="50171" y="669078"/>
                </a:lnTo>
                <a:cubicBezTo>
                  <a:pt x="22463" y="669078"/>
                  <a:pt x="0" y="655082"/>
                  <a:pt x="0" y="637817"/>
                </a:cubicBezTo>
                <a:lnTo>
                  <a:pt x="0" y="512777"/>
                </a:lnTo>
                <a:cubicBezTo>
                  <a:pt x="0" y="495512"/>
                  <a:pt x="22463" y="481515"/>
                  <a:pt x="50171" y="481515"/>
                </a:cubicBezTo>
                <a:close/>
                <a:moveTo>
                  <a:pt x="50171" y="240758"/>
                </a:moveTo>
                <a:lnTo>
                  <a:pt x="873883" y="240758"/>
                </a:lnTo>
                <a:cubicBezTo>
                  <a:pt x="901591" y="240758"/>
                  <a:pt x="924054" y="254754"/>
                  <a:pt x="924054" y="272019"/>
                </a:cubicBezTo>
                <a:lnTo>
                  <a:pt x="924054" y="397059"/>
                </a:lnTo>
                <a:cubicBezTo>
                  <a:pt x="924054" y="414324"/>
                  <a:pt x="901591" y="428321"/>
                  <a:pt x="873883" y="428321"/>
                </a:cubicBezTo>
                <a:lnTo>
                  <a:pt x="50171" y="428321"/>
                </a:lnTo>
                <a:cubicBezTo>
                  <a:pt x="22463" y="428321"/>
                  <a:pt x="0" y="414324"/>
                  <a:pt x="0" y="397059"/>
                </a:cubicBezTo>
                <a:lnTo>
                  <a:pt x="0" y="272019"/>
                </a:lnTo>
                <a:cubicBezTo>
                  <a:pt x="0" y="254754"/>
                  <a:pt x="22463" y="240758"/>
                  <a:pt x="50171" y="240758"/>
                </a:cubicBezTo>
                <a:close/>
                <a:moveTo>
                  <a:pt x="50171" y="0"/>
                </a:moveTo>
                <a:lnTo>
                  <a:pt x="873883" y="0"/>
                </a:lnTo>
                <a:cubicBezTo>
                  <a:pt x="901591" y="0"/>
                  <a:pt x="924054" y="13997"/>
                  <a:pt x="924054" y="31262"/>
                </a:cubicBezTo>
                <a:lnTo>
                  <a:pt x="924054" y="156302"/>
                </a:lnTo>
                <a:cubicBezTo>
                  <a:pt x="924054" y="173567"/>
                  <a:pt x="901591" y="187564"/>
                  <a:pt x="873883" y="187564"/>
                </a:cubicBezTo>
                <a:lnTo>
                  <a:pt x="50171" y="187564"/>
                </a:lnTo>
                <a:cubicBezTo>
                  <a:pt x="22463" y="187564"/>
                  <a:pt x="0" y="173567"/>
                  <a:pt x="0" y="156302"/>
                </a:cubicBezTo>
                <a:lnTo>
                  <a:pt x="0" y="31262"/>
                </a:lnTo>
                <a:cubicBezTo>
                  <a:pt x="0" y="13997"/>
                  <a:pt x="22463" y="0"/>
                  <a:pt x="50171" y="0"/>
                </a:cubicBez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0" tIns="109704" rIns="137130" bIns="109704" numCol="1" spcCol="0" rtlCol="0" fromWordArt="0" anchor="t" anchorCtr="0" forceAA="0" compatLnSpc="1">
            <a:prstTxWarp prst="textNoShape">
              <a:avLst/>
            </a:prstTxWarp>
            <a:noAutofit/>
          </a:bodyPr>
          <a:lstStyle/>
          <a:p>
            <a:pPr algn="ctr" defTabSz="699196" fontAlgn="base">
              <a:lnSpc>
                <a:spcPct val="90000"/>
              </a:lnSpc>
              <a:spcBef>
                <a:spcPct val="0"/>
              </a:spcBef>
              <a:spcAft>
                <a:spcPct val="0"/>
              </a:spcAft>
            </a:pPr>
            <a:endParaRPr lang="en-US" sz="18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 name="TextBox 17"/>
          <p:cNvSpPr txBox="1"/>
          <p:nvPr/>
        </p:nvSpPr>
        <p:spPr>
          <a:xfrm>
            <a:off x="305841" y="2193733"/>
            <a:ext cx="1543405" cy="565058"/>
          </a:xfrm>
          <a:prstGeom prst="rect">
            <a:avLst/>
          </a:prstGeom>
          <a:noFill/>
        </p:spPr>
        <p:txBody>
          <a:bodyPr wrap="square" lIns="0" tIns="0" rIns="0" bIns="0" rtlCol="0">
            <a:spAutoFit/>
          </a:bodyPr>
          <a:lstStyle/>
          <a:p>
            <a:pPr algn="ctr"/>
            <a:r>
              <a:rPr lang="en-AU" sz="1800" dirty="0">
                <a:gradFill>
                  <a:gsLst>
                    <a:gs pos="0">
                      <a:schemeClr val="tx1"/>
                    </a:gs>
                    <a:gs pos="86000">
                      <a:schemeClr val="tx1"/>
                    </a:gs>
                  </a:gsLst>
                  <a:lin ang="5400000" scaled="0"/>
                </a:gradFill>
                <a:latin typeface="Segoe UI Light" pitchFamily="34" charset="0"/>
              </a:rPr>
              <a:t>On-</a:t>
            </a:r>
            <a:r>
              <a:rPr lang="en-AU" sz="1800" dirty="0" err="1">
                <a:gradFill>
                  <a:gsLst>
                    <a:gs pos="0">
                      <a:schemeClr val="tx1"/>
                    </a:gs>
                    <a:gs pos="86000">
                      <a:schemeClr val="tx1"/>
                    </a:gs>
                  </a:gsLst>
                  <a:lin ang="5400000" scaled="0"/>
                </a:gradFill>
                <a:latin typeface="Segoe UI Light" pitchFamily="34" charset="0"/>
              </a:rPr>
              <a:t>prem</a:t>
            </a:r>
            <a:r>
              <a:rPr lang="en-AU" sz="1800" dirty="0">
                <a:gradFill>
                  <a:gsLst>
                    <a:gs pos="0">
                      <a:schemeClr val="tx1"/>
                    </a:gs>
                    <a:gs pos="86000">
                      <a:schemeClr val="tx1"/>
                    </a:gs>
                  </a:gsLst>
                  <a:lin ang="5400000" scaled="0"/>
                </a:gradFill>
                <a:latin typeface="Segoe UI Light" pitchFamily="34" charset="0"/>
              </a:rPr>
              <a:t> Server</a:t>
            </a:r>
            <a:endParaRPr lang="en-US" sz="1800" dirty="0" err="1">
              <a:gradFill>
                <a:gsLst>
                  <a:gs pos="0">
                    <a:schemeClr val="tx1"/>
                  </a:gs>
                  <a:gs pos="86000">
                    <a:schemeClr val="tx1"/>
                  </a:gs>
                </a:gsLst>
                <a:lin ang="5400000" scaled="0"/>
              </a:gradFill>
              <a:latin typeface="Segoe UI Light" pitchFamily="34" charset="0"/>
            </a:endParaRPr>
          </a:p>
        </p:txBody>
      </p:sp>
      <p:grpSp>
        <p:nvGrpSpPr>
          <p:cNvPr id="5" name="Group 4"/>
          <p:cNvGrpSpPr/>
          <p:nvPr/>
        </p:nvGrpSpPr>
        <p:grpSpPr>
          <a:xfrm>
            <a:off x="1524045" y="1643661"/>
            <a:ext cx="1208221" cy="1397660"/>
            <a:chOff x="2029895" y="2191547"/>
            <a:chExt cx="1611190" cy="1863547"/>
          </a:xfrm>
        </p:grpSpPr>
        <p:sp>
          <p:nvSpPr>
            <p:cNvPr id="7" name="Freeform 22"/>
            <p:cNvSpPr>
              <a:spLocks noEditPoints="1"/>
            </p:cNvSpPr>
            <p:nvPr/>
          </p:nvSpPr>
          <p:spPr bwMode="auto">
            <a:xfrm flipH="1">
              <a:off x="2628726" y="2191547"/>
              <a:ext cx="431544" cy="504628"/>
            </a:xfrm>
            <a:custGeom>
              <a:avLst/>
              <a:gdLst>
                <a:gd name="T0" fmla="*/ 52 w 105"/>
                <a:gd name="T1" fmla="*/ 0 h 123"/>
                <a:gd name="T2" fmla="*/ 0 w 105"/>
                <a:gd name="T3" fmla="*/ 17 h 123"/>
                <a:gd name="T4" fmla="*/ 0 w 105"/>
                <a:gd name="T5" fmla="*/ 106 h 123"/>
                <a:gd name="T6" fmla="*/ 52 w 105"/>
                <a:gd name="T7" fmla="*/ 123 h 123"/>
                <a:gd name="T8" fmla="*/ 105 w 105"/>
                <a:gd name="T9" fmla="*/ 106 h 123"/>
                <a:gd name="T10" fmla="*/ 105 w 105"/>
                <a:gd name="T11" fmla="*/ 17 h 123"/>
                <a:gd name="T12" fmla="*/ 52 w 105"/>
                <a:gd name="T13" fmla="*/ 0 h 123"/>
                <a:gd name="T14" fmla="*/ 52 w 105"/>
                <a:gd name="T15" fmla="*/ 29 h 123"/>
                <a:gd name="T16" fmla="*/ 7 w 105"/>
                <a:gd name="T17" fmla="*/ 17 h 123"/>
                <a:gd name="T18" fmla="*/ 52 w 105"/>
                <a:gd name="T19" fmla="*/ 6 h 123"/>
                <a:gd name="T20" fmla="*/ 97 w 105"/>
                <a:gd name="T21" fmla="*/ 17 h 123"/>
                <a:gd name="T22" fmla="*/ 52 w 105"/>
                <a:gd name="T23" fmla="*/ 2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23">
                  <a:moveTo>
                    <a:pt x="52" y="0"/>
                  </a:moveTo>
                  <a:cubicBezTo>
                    <a:pt x="23" y="0"/>
                    <a:pt x="0" y="8"/>
                    <a:pt x="0" y="17"/>
                  </a:cubicBezTo>
                  <a:cubicBezTo>
                    <a:pt x="0" y="106"/>
                    <a:pt x="0" y="106"/>
                    <a:pt x="0" y="106"/>
                  </a:cubicBezTo>
                  <a:cubicBezTo>
                    <a:pt x="0" y="116"/>
                    <a:pt x="23" y="123"/>
                    <a:pt x="52" y="123"/>
                  </a:cubicBezTo>
                  <a:cubicBezTo>
                    <a:pt x="81" y="123"/>
                    <a:pt x="105" y="116"/>
                    <a:pt x="105" y="106"/>
                  </a:cubicBezTo>
                  <a:cubicBezTo>
                    <a:pt x="105" y="17"/>
                    <a:pt x="105" y="17"/>
                    <a:pt x="105" y="17"/>
                  </a:cubicBezTo>
                  <a:cubicBezTo>
                    <a:pt x="105" y="8"/>
                    <a:pt x="81" y="0"/>
                    <a:pt x="52" y="0"/>
                  </a:cubicBezTo>
                  <a:close/>
                  <a:moveTo>
                    <a:pt x="52" y="29"/>
                  </a:moveTo>
                  <a:cubicBezTo>
                    <a:pt x="27" y="29"/>
                    <a:pt x="7" y="23"/>
                    <a:pt x="7" y="17"/>
                  </a:cubicBezTo>
                  <a:cubicBezTo>
                    <a:pt x="7" y="11"/>
                    <a:pt x="27" y="6"/>
                    <a:pt x="52" y="6"/>
                  </a:cubicBezTo>
                  <a:cubicBezTo>
                    <a:pt x="77" y="6"/>
                    <a:pt x="97" y="11"/>
                    <a:pt x="97" y="17"/>
                  </a:cubicBezTo>
                  <a:cubicBezTo>
                    <a:pt x="97" y="23"/>
                    <a:pt x="77" y="29"/>
                    <a:pt x="52" y="29"/>
                  </a:cubicBezTo>
                  <a:close/>
                </a:path>
              </a:pathLst>
            </a:custGeom>
            <a:solidFill>
              <a:schemeClr val="tx1"/>
            </a:solidFill>
            <a:ln>
              <a:noFill/>
            </a:ln>
          </p:spPr>
          <p:txBody>
            <a:bodyPr vert="horz" wrap="square" lIns="95117" tIns="47558" rIns="95117" bIns="47558" numCol="1" anchor="t" anchorCtr="0" compatLnSpc="1">
              <a:prstTxWarp prst="textNoShape">
                <a:avLst/>
              </a:prstTxWarp>
            </a:bodyPr>
            <a:lstStyle/>
            <a:p>
              <a:pPr defTabSz="699261"/>
              <a:endParaRPr lang="en-US" sz="1400">
                <a:solidFill>
                  <a:srgbClr val="FFFFFF"/>
                </a:solidFill>
              </a:endParaRPr>
            </a:p>
          </p:txBody>
        </p:sp>
        <p:sp>
          <p:nvSpPr>
            <p:cNvPr id="19" name="TextBox 18"/>
            <p:cNvSpPr txBox="1"/>
            <p:nvPr/>
          </p:nvSpPr>
          <p:spPr>
            <a:xfrm>
              <a:off x="2029895" y="2924976"/>
              <a:ext cx="1611190" cy="1130118"/>
            </a:xfrm>
            <a:prstGeom prst="rect">
              <a:avLst/>
            </a:prstGeom>
            <a:noFill/>
          </p:spPr>
          <p:txBody>
            <a:bodyPr wrap="square" lIns="0" tIns="0" rIns="0" bIns="0" rtlCol="0">
              <a:spAutoFit/>
            </a:bodyPr>
            <a:lstStyle/>
            <a:p>
              <a:pPr algn="ctr"/>
              <a:r>
                <a:rPr lang="en-AU" sz="1800" dirty="0">
                  <a:gradFill>
                    <a:gsLst>
                      <a:gs pos="0">
                        <a:schemeClr val="tx1"/>
                      </a:gs>
                      <a:gs pos="86000">
                        <a:schemeClr val="tx1"/>
                      </a:gs>
                    </a:gsLst>
                    <a:lin ang="5400000" scaled="0"/>
                  </a:gradFill>
                  <a:latin typeface="Segoe UI Light" pitchFamily="34" charset="0"/>
                </a:rPr>
                <a:t>SQL Database</a:t>
              </a:r>
              <a:endParaRPr lang="en-US" sz="1800" dirty="0">
                <a:gradFill>
                  <a:gsLst>
                    <a:gs pos="0">
                      <a:schemeClr val="tx1"/>
                    </a:gs>
                    <a:gs pos="86000">
                      <a:schemeClr val="tx1"/>
                    </a:gs>
                  </a:gsLst>
                  <a:lin ang="5400000" scaled="0"/>
                </a:gradFill>
                <a:latin typeface="Segoe UI Light" pitchFamily="34" charset="0"/>
              </a:endParaRPr>
            </a:p>
            <a:p>
              <a:pPr algn="ctr"/>
              <a:endParaRPr lang="en-US" sz="1800" dirty="0" err="1">
                <a:gradFill>
                  <a:gsLst>
                    <a:gs pos="0">
                      <a:schemeClr val="tx1"/>
                    </a:gs>
                    <a:gs pos="86000">
                      <a:schemeClr val="tx1"/>
                    </a:gs>
                  </a:gsLst>
                  <a:lin ang="5400000" scaled="0"/>
                </a:gradFill>
                <a:latin typeface="Segoe UI Light" pitchFamily="34" charset="0"/>
              </a:endParaRPr>
            </a:p>
          </p:txBody>
        </p:sp>
      </p:grpSp>
      <p:grpSp>
        <p:nvGrpSpPr>
          <p:cNvPr id="12" name="Group 11"/>
          <p:cNvGrpSpPr/>
          <p:nvPr/>
        </p:nvGrpSpPr>
        <p:grpSpPr>
          <a:xfrm>
            <a:off x="2728294" y="1612395"/>
            <a:ext cx="1083715" cy="1428925"/>
            <a:chOff x="3635789" y="2149860"/>
            <a:chExt cx="1445158" cy="1905234"/>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42722" y="2149860"/>
              <a:ext cx="710721" cy="588002"/>
            </a:xfrm>
            <a:prstGeom prst="rect">
              <a:avLst/>
            </a:prstGeom>
          </p:spPr>
        </p:pic>
        <p:sp>
          <p:nvSpPr>
            <p:cNvPr id="20" name="TextBox 19"/>
            <p:cNvSpPr txBox="1"/>
            <p:nvPr/>
          </p:nvSpPr>
          <p:spPr>
            <a:xfrm>
              <a:off x="3635789" y="2924976"/>
              <a:ext cx="1445158" cy="1130118"/>
            </a:xfrm>
            <a:prstGeom prst="rect">
              <a:avLst/>
            </a:prstGeom>
            <a:noFill/>
          </p:spPr>
          <p:txBody>
            <a:bodyPr wrap="square" lIns="0" tIns="0" rIns="0" bIns="0" rtlCol="0">
              <a:spAutoFit/>
            </a:bodyPr>
            <a:lstStyle/>
            <a:p>
              <a:pPr algn="ctr"/>
              <a:r>
                <a:rPr lang="en-AU" sz="1800" dirty="0">
                  <a:gradFill>
                    <a:gsLst>
                      <a:gs pos="0">
                        <a:schemeClr val="tx1"/>
                      </a:gs>
                      <a:gs pos="86000">
                        <a:schemeClr val="tx1"/>
                      </a:gs>
                    </a:gsLst>
                    <a:lin ang="5400000" scaled="0"/>
                  </a:gradFill>
                  <a:latin typeface="Segoe UI Light" pitchFamily="34" charset="0"/>
                </a:rPr>
                <a:t>WCF LOB Adapter</a:t>
              </a:r>
              <a:endParaRPr lang="en-US" sz="1800" dirty="0">
                <a:gradFill>
                  <a:gsLst>
                    <a:gs pos="0">
                      <a:schemeClr val="tx1"/>
                    </a:gs>
                    <a:gs pos="86000">
                      <a:schemeClr val="tx1"/>
                    </a:gs>
                  </a:gsLst>
                  <a:lin ang="5400000" scaled="0"/>
                </a:gradFill>
                <a:latin typeface="Segoe UI Light" pitchFamily="34" charset="0"/>
              </a:endParaRPr>
            </a:p>
            <a:p>
              <a:pPr algn="ctr"/>
              <a:endParaRPr lang="en-US" sz="1800" dirty="0" err="1">
                <a:gradFill>
                  <a:gsLst>
                    <a:gs pos="0">
                      <a:schemeClr val="tx1"/>
                    </a:gs>
                    <a:gs pos="86000">
                      <a:schemeClr val="tx1"/>
                    </a:gs>
                  </a:gsLst>
                  <a:lin ang="5400000" scaled="0"/>
                </a:gradFill>
                <a:latin typeface="Segoe UI Light" pitchFamily="34" charset="0"/>
              </a:endParaRPr>
            </a:p>
          </p:txBody>
        </p:sp>
      </p:grpSp>
      <p:grpSp>
        <p:nvGrpSpPr>
          <p:cNvPr id="14" name="Group 13"/>
          <p:cNvGrpSpPr/>
          <p:nvPr/>
        </p:nvGrpSpPr>
        <p:grpSpPr>
          <a:xfrm>
            <a:off x="5156391" y="1596528"/>
            <a:ext cx="1181151" cy="1444792"/>
            <a:chOff x="6873710" y="2128704"/>
            <a:chExt cx="1575092" cy="1926390"/>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0965" y="2128704"/>
              <a:ext cx="646074" cy="630315"/>
            </a:xfrm>
            <a:prstGeom prst="rect">
              <a:avLst/>
            </a:prstGeom>
          </p:spPr>
        </p:pic>
        <p:sp>
          <p:nvSpPr>
            <p:cNvPr id="22" name="TextBox 21"/>
            <p:cNvSpPr txBox="1"/>
            <p:nvPr/>
          </p:nvSpPr>
          <p:spPr>
            <a:xfrm>
              <a:off x="6873710" y="2924976"/>
              <a:ext cx="1575092" cy="1130118"/>
            </a:xfrm>
            <a:prstGeom prst="rect">
              <a:avLst/>
            </a:prstGeom>
            <a:noFill/>
          </p:spPr>
          <p:txBody>
            <a:bodyPr wrap="square" lIns="0" tIns="0" rIns="0" bIns="0" rtlCol="0">
              <a:spAutoFit/>
            </a:bodyPr>
            <a:lstStyle/>
            <a:p>
              <a:pPr algn="ctr"/>
              <a:r>
                <a:rPr lang="en-AU" sz="1800" dirty="0">
                  <a:gradFill>
                    <a:gsLst>
                      <a:gs pos="0">
                        <a:schemeClr val="tx1"/>
                      </a:gs>
                      <a:gs pos="86000">
                        <a:schemeClr val="tx1"/>
                      </a:gs>
                    </a:gsLst>
                    <a:lin ang="5400000" scaled="0"/>
                  </a:gradFill>
                  <a:latin typeface="Segoe UI Light" pitchFamily="34" charset="0"/>
                </a:rPr>
                <a:t>Azure Service Bus</a:t>
              </a:r>
              <a:endParaRPr lang="en-US" sz="1800" dirty="0">
                <a:gradFill>
                  <a:gsLst>
                    <a:gs pos="0">
                      <a:schemeClr val="tx1"/>
                    </a:gs>
                    <a:gs pos="86000">
                      <a:schemeClr val="tx1"/>
                    </a:gs>
                  </a:gsLst>
                  <a:lin ang="5400000" scaled="0"/>
                </a:gradFill>
                <a:latin typeface="Segoe UI Light" pitchFamily="34" charset="0"/>
              </a:endParaRPr>
            </a:p>
            <a:p>
              <a:pPr algn="ctr"/>
              <a:endParaRPr lang="en-US" sz="1800" dirty="0" err="1">
                <a:gradFill>
                  <a:gsLst>
                    <a:gs pos="0">
                      <a:schemeClr val="tx1"/>
                    </a:gs>
                    <a:gs pos="86000">
                      <a:schemeClr val="tx1"/>
                    </a:gs>
                  </a:gsLst>
                  <a:lin ang="5400000" scaled="0"/>
                </a:gradFill>
                <a:latin typeface="Segoe UI Light" pitchFamily="34" charset="0"/>
              </a:endParaRPr>
            </a:p>
          </p:txBody>
        </p:sp>
      </p:grpSp>
      <p:sp>
        <p:nvSpPr>
          <p:cNvPr id="21" name="TextBox 20"/>
          <p:cNvSpPr txBox="1"/>
          <p:nvPr/>
        </p:nvSpPr>
        <p:spPr>
          <a:xfrm>
            <a:off x="3831143" y="2193733"/>
            <a:ext cx="1283431" cy="565058"/>
          </a:xfrm>
          <a:prstGeom prst="rect">
            <a:avLst/>
          </a:prstGeom>
          <a:noFill/>
        </p:spPr>
        <p:txBody>
          <a:bodyPr wrap="square" lIns="0" tIns="0" rIns="0" bIns="0" rtlCol="0">
            <a:spAutoFit/>
          </a:bodyPr>
          <a:lstStyle/>
          <a:p>
            <a:pPr algn="ctr"/>
            <a:r>
              <a:rPr lang="en-AU" sz="1800" dirty="0">
                <a:gradFill>
                  <a:gsLst>
                    <a:gs pos="0">
                      <a:schemeClr val="tx1"/>
                    </a:gs>
                    <a:gs pos="86000">
                      <a:schemeClr val="tx1"/>
                    </a:gs>
                  </a:gsLst>
                  <a:lin ang="5400000" scaled="0"/>
                </a:gradFill>
                <a:latin typeface="Segoe UI Light" pitchFamily="34" charset="0"/>
              </a:rPr>
              <a:t>BizTalk Server</a:t>
            </a:r>
            <a:endParaRPr lang="en-US" sz="1800" dirty="0" err="1">
              <a:gradFill>
                <a:gsLst>
                  <a:gs pos="0">
                    <a:schemeClr val="tx1"/>
                  </a:gs>
                  <a:gs pos="86000">
                    <a:schemeClr val="tx1"/>
                  </a:gs>
                </a:gsLst>
                <a:lin ang="5400000" scaled="0"/>
              </a:gradFill>
              <a:latin typeface="Segoe UI Light" pitchFamily="34"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9534" y="1612395"/>
            <a:ext cx="490712" cy="533458"/>
          </a:xfrm>
          <a:prstGeom prst="rect">
            <a:avLst/>
          </a:prstGeom>
        </p:spPr>
      </p:pic>
      <p:grpSp>
        <p:nvGrpSpPr>
          <p:cNvPr id="13" name="Group 12"/>
          <p:cNvGrpSpPr/>
          <p:nvPr/>
        </p:nvGrpSpPr>
        <p:grpSpPr>
          <a:xfrm>
            <a:off x="6383689" y="1456214"/>
            <a:ext cx="2368005" cy="1302576"/>
            <a:chOff x="8510340" y="1941620"/>
            <a:chExt cx="3157788" cy="1736767"/>
          </a:xfrm>
        </p:grpSpPr>
        <p:sp>
          <p:nvSpPr>
            <p:cNvPr id="23" name="TextBox 22"/>
            <p:cNvSpPr txBox="1"/>
            <p:nvPr/>
          </p:nvSpPr>
          <p:spPr>
            <a:xfrm>
              <a:off x="9956644" y="2924976"/>
              <a:ext cx="1711484" cy="753411"/>
            </a:xfrm>
            <a:prstGeom prst="rect">
              <a:avLst/>
            </a:prstGeom>
            <a:noFill/>
          </p:spPr>
          <p:txBody>
            <a:bodyPr wrap="square" lIns="0" tIns="0" rIns="0" bIns="0" rtlCol="0">
              <a:spAutoFit/>
            </a:bodyPr>
            <a:lstStyle/>
            <a:p>
              <a:pPr algn="ctr"/>
              <a:r>
                <a:rPr lang="en-AU" sz="1800" dirty="0">
                  <a:gradFill>
                    <a:gsLst>
                      <a:gs pos="0">
                        <a:schemeClr val="tx1"/>
                      </a:gs>
                      <a:gs pos="86000">
                        <a:schemeClr val="tx1"/>
                      </a:gs>
                    </a:gsLst>
                    <a:lin ang="5400000" scaled="0"/>
                  </a:gradFill>
                  <a:latin typeface="Segoe UI Light" pitchFamily="34" charset="0"/>
                </a:rPr>
                <a:t>SharePoint Online</a:t>
              </a:r>
              <a:endParaRPr lang="en-US" sz="1800" dirty="0" err="1">
                <a:gradFill>
                  <a:gsLst>
                    <a:gs pos="0">
                      <a:schemeClr val="tx1"/>
                    </a:gs>
                    <a:gs pos="86000">
                      <a:schemeClr val="tx1"/>
                    </a:gs>
                  </a:gsLst>
                  <a:lin ang="5400000" scaled="0"/>
                </a:gradFill>
                <a:latin typeface="Segoe UI Light" pitchFamily="34" charset="0"/>
              </a:endParaRPr>
            </a:p>
          </p:txBody>
        </p:sp>
        <p:grpSp>
          <p:nvGrpSpPr>
            <p:cNvPr id="16" name="Group 15"/>
            <p:cNvGrpSpPr/>
            <p:nvPr/>
          </p:nvGrpSpPr>
          <p:grpSpPr>
            <a:xfrm>
              <a:off x="8510340" y="2181720"/>
              <a:ext cx="1272521" cy="1120971"/>
              <a:chOff x="8510340" y="2181720"/>
              <a:chExt cx="1272521" cy="1120971"/>
            </a:xfrm>
          </p:grpSpPr>
          <p:grpSp>
            <p:nvGrpSpPr>
              <p:cNvPr id="11" name="Group 10"/>
              <p:cNvGrpSpPr/>
              <p:nvPr/>
            </p:nvGrpSpPr>
            <p:grpSpPr>
              <a:xfrm>
                <a:off x="8799491" y="2181720"/>
                <a:ext cx="644441" cy="524282"/>
                <a:chOff x="5491248" y="2734803"/>
                <a:chExt cx="1970260" cy="1602896"/>
              </a:xfrm>
            </p:grpSpPr>
            <p:sp>
              <p:nvSpPr>
                <p:cNvPr id="9" name="Freeform 8"/>
                <p:cNvSpPr>
                  <a:spLocks noEditPoints="1"/>
                </p:cNvSpPr>
                <p:nvPr/>
              </p:nvSpPr>
              <p:spPr bwMode="black">
                <a:xfrm>
                  <a:off x="5491248" y="2891133"/>
                  <a:ext cx="1438604" cy="144656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17" tIns="47558" rIns="95117" bIns="4755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99261"/>
                  <a:endParaRPr lang="en-US" sz="1200">
                    <a:solidFill>
                      <a:srgbClr val="FFFFFF"/>
                    </a:solidFill>
                  </a:endParaRPr>
                </a:p>
              </p:txBody>
            </p:sp>
            <p:sp>
              <p:nvSpPr>
                <p:cNvPr id="10" name="Freeform 9"/>
                <p:cNvSpPr>
                  <a:spLocks noEditPoints="1"/>
                </p:cNvSpPr>
                <p:nvPr/>
              </p:nvSpPr>
              <p:spPr bwMode="black">
                <a:xfrm>
                  <a:off x="6731781" y="2734803"/>
                  <a:ext cx="729727" cy="785815"/>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17" tIns="47558" rIns="95117" bIns="4755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99261"/>
                  <a:endParaRPr lang="en-US" sz="1200">
                    <a:solidFill>
                      <a:srgbClr val="FFFFFF"/>
                    </a:solidFill>
                  </a:endParaRPr>
                </a:p>
              </p:txBody>
            </p:sp>
          </p:grpSp>
          <p:sp>
            <p:nvSpPr>
              <p:cNvPr id="33" name="TextBox 32"/>
              <p:cNvSpPr txBox="1"/>
              <p:nvPr/>
            </p:nvSpPr>
            <p:spPr>
              <a:xfrm>
                <a:off x="8510340" y="2924976"/>
                <a:ext cx="1272521" cy="377715"/>
              </a:xfrm>
              <a:prstGeom prst="rect">
                <a:avLst/>
              </a:prstGeom>
              <a:noFill/>
            </p:spPr>
            <p:txBody>
              <a:bodyPr wrap="square" lIns="0" tIns="0" rIns="0" bIns="0" rtlCol="0">
                <a:spAutoFit/>
              </a:bodyPr>
              <a:lstStyle/>
              <a:p>
                <a:pPr algn="ctr"/>
                <a:r>
                  <a:rPr lang="en-AU" sz="1800" dirty="0">
                    <a:gradFill>
                      <a:gsLst>
                        <a:gs pos="0">
                          <a:schemeClr val="tx1"/>
                        </a:gs>
                        <a:gs pos="86000">
                          <a:schemeClr val="tx1"/>
                        </a:gs>
                      </a:gsLst>
                      <a:lin ang="5400000" scaled="0"/>
                    </a:gradFill>
                    <a:latin typeface="Segoe UI Light" pitchFamily="34" charset="0"/>
                  </a:rPr>
                  <a:t>BCS</a:t>
                </a:r>
                <a:endParaRPr lang="en-US" sz="1800" dirty="0" err="1">
                  <a:gradFill>
                    <a:gsLst>
                      <a:gs pos="0">
                        <a:schemeClr val="tx1"/>
                      </a:gs>
                      <a:gs pos="86000">
                        <a:schemeClr val="tx1"/>
                      </a:gs>
                    </a:gsLst>
                    <a:lin ang="5400000" scaled="0"/>
                  </a:gradFill>
                  <a:latin typeface="Segoe UI Light" pitchFamily="34" charset="0"/>
                </a:endParaRPr>
              </a:p>
            </p:txBody>
          </p:sp>
        </p:grpSp>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12854" y="1941620"/>
              <a:ext cx="999063" cy="1055614"/>
            </a:xfrm>
            <a:prstGeom prst="rect">
              <a:avLst/>
            </a:prstGeom>
          </p:spPr>
        </p:pic>
      </p:grpSp>
      <p:sp>
        <p:nvSpPr>
          <p:cNvPr id="3" name="Rectangle 2"/>
          <p:cNvSpPr/>
          <p:nvPr/>
        </p:nvSpPr>
        <p:spPr bwMode="auto">
          <a:xfrm>
            <a:off x="305841" y="1093807"/>
            <a:ext cx="6214514" cy="2213658"/>
          </a:xfrm>
          <a:prstGeom prst="rect">
            <a:avLst/>
          </a:prstGeom>
          <a:solidFill>
            <a:schemeClr val="accent1">
              <a:alpha val="5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2" rIns="34282" bIns="68565"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518225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p:cNvGrpSpPr/>
          <p:nvPr/>
        </p:nvGrpSpPr>
        <p:grpSpPr>
          <a:xfrm>
            <a:off x="4152955" y="3501037"/>
            <a:ext cx="836921" cy="1061766"/>
            <a:chOff x="5355336" y="4964125"/>
            <a:chExt cx="1116053" cy="1415688"/>
          </a:xfrm>
        </p:grpSpPr>
        <p:sp>
          <p:nvSpPr>
            <p:cNvPr id="23" name="TextBox 22"/>
            <p:cNvSpPr txBox="1"/>
            <p:nvPr/>
          </p:nvSpPr>
          <p:spPr>
            <a:xfrm>
              <a:off x="5355336" y="5926355"/>
              <a:ext cx="1116053" cy="453458"/>
            </a:xfrm>
            <a:prstGeom prst="rect">
              <a:avLst/>
            </a:prstGeom>
            <a:noFill/>
          </p:spPr>
          <p:txBody>
            <a:bodyPr wrap="square" lIns="0" tIns="0" rIns="0" bIns="0" rtlCol="0">
              <a:spAutoFit/>
            </a:bodyPr>
            <a:lstStyle/>
            <a:p>
              <a:pPr algn="ctr">
                <a:lnSpc>
                  <a:spcPct val="85000"/>
                </a:lnSpc>
              </a:pPr>
              <a:r>
                <a:rPr lang="en-AU" dirty="0">
                  <a:gradFill>
                    <a:gsLst>
                      <a:gs pos="0">
                        <a:schemeClr val="tx1"/>
                      </a:gs>
                      <a:gs pos="86000">
                        <a:schemeClr val="tx1"/>
                      </a:gs>
                    </a:gsLst>
                    <a:lin ang="5400000" scaled="0"/>
                  </a:gradFill>
                  <a:latin typeface="Segoe UI Light" pitchFamily="34" charset="0"/>
                </a:rPr>
                <a:t>Web Services</a:t>
              </a:r>
            </a:p>
          </p:txBody>
        </p:sp>
        <p:pic>
          <p:nvPicPr>
            <p:cNvPr id="24" name="Picture 6" descr="\\MAGNUM\Projects\Microsoft\Cloud Power FY12\Design\Icons\PNGs\Web Service.png"/>
            <p:cNvPicPr>
              <a:picLocks noChangeAspect="1" noChangeArrowheads="1"/>
            </p:cNvPicPr>
            <p:nvPr/>
          </p:nvPicPr>
          <p:blipFill>
            <a:blip r:embed="rId3" cstate="print">
              <a:lum bright="100000"/>
            </a:blip>
            <a:srcRect/>
            <a:stretch>
              <a:fillRect/>
            </a:stretch>
          </p:blipFill>
          <p:spPr bwMode="auto">
            <a:xfrm>
              <a:off x="5487054" y="4964125"/>
              <a:ext cx="852618" cy="962229"/>
            </a:xfrm>
            <a:prstGeom prst="rect">
              <a:avLst/>
            </a:prstGeom>
            <a:noFill/>
          </p:spPr>
        </p:pic>
      </p:grpSp>
      <p:grpSp>
        <p:nvGrpSpPr>
          <p:cNvPr id="57" name="Group 56"/>
          <p:cNvGrpSpPr/>
          <p:nvPr/>
        </p:nvGrpSpPr>
        <p:grpSpPr>
          <a:xfrm>
            <a:off x="2556862" y="3669144"/>
            <a:ext cx="836921" cy="912124"/>
            <a:chOff x="6644494" y="5163646"/>
            <a:chExt cx="1116053" cy="1216165"/>
          </a:xfrm>
        </p:grpSpPr>
        <p:grpSp>
          <p:nvGrpSpPr>
            <p:cNvPr id="40" name="Group 39"/>
            <p:cNvGrpSpPr/>
            <p:nvPr/>
          </p:nvGrpSpPr>
          <p:grpSpPr>
            <a:xfrm>
              <a:off x="6928997" y="5163646"/>
              <a:ext cx="582779" cy="563185"/>
              <a:chOff x="5969478" y="5365629"/>
              <a:chExt cx="793272" cy="766601"/>
            </a:xfrm>
          </p:grpSpPr>
          <p:sp>
            <p:nvSpPr>
              <p:cNvPr id="41" name="Rounded Rectangle 40"/>
              <p:cNvSpPr/>
              <p:nvPr/>
            </p:nvSpPr>
            <p:spPr bwMode="auto">
              <a:xfrm>
                <a:off x="5969478" y="5365629"/>
                <a:ext cx="793272" cy="766601"/>
              </a:xfrm>
              <a:prstGeom prst="round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lnSpc>
                    <a:spcPct val="85000"/>
                  </a:lnSpc>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2" name="Rounded Rectangle 41"/>
              <p:cNvSpPr/>
              <p:nvPr/>
            </p:nvSpPr>
            <p:spPr bwMode="auto">
              <a:xfrm>
                <a:off x="6041953" y="5469890"/>
                <a:ext cx="284480" cy="53340"/>
              </a:xfrm>
              <a:prstGeom prst="round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lnSpc>
                    <a:spcPct val="85000"/>
                  </a:lnSpc>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3" name="Rounded Rectangle 42"/>
              <p:cNvSpPr/>
              <p:nvPr/>
            </p:nvSpPr>
            <p:spPr bwMode="auto">
              <a:xfrm>
                <a:off x="6041953" y="5581770"/>
                <a:ext cx="284480" cy="53340"/>
              </a:xfrm>
              <a:prstGeom prst="round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lnSpc>
                    <a:spcPct val="85000"/>
                  </a:lnSpc>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4" name="Rounded Rectangle 43"/>
              <p:cNvSpPr/>
              <p:nvPr/>
            </p:nvSpPr>
            <p:spPr bwMode="auto">
              <a:xfrm>
                <a:off x="6041953" y="5693650"/>
                <a:ext cx="284480" cy="53340"/>
              </a:xfrm>
              <a:prstGeom prst="round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lnSpc>
                    <a:spcPct val="85000"/>
                  </a:lnSpc>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5" name="Rounded Rectangle 44"/>
              <p:cNvSpPr/>
              <p:nvPr/>
            </p:nvSpPr>
            <p:spPr bwMode="auto">
              <a:xfrm>
                <a:off x="6404579" y="5469890"/>
                <a:ext cx="284480" cy="53340"/>
              </a:xfrm>
              <a:prstGeom prst="round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lnSpc>
                    <a:spcPct val="85000"/>
                  </a:lnSpc>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6" name="Rounded Rectangle 45"/>
              <p:cNvSpPr/>
              <p:nvPr/>
            </p:nvSpPr>
            <p:spPr bwMode="auto">
              <a:xfrm>
                <a:off x="6404579" y="5581770"/>
                <a:ext cx="284480" cy="53340"/>
              </a:xfrm>
              <a:prstGeom prst="round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lnSpc>
                    <a:spcPct val="85000"/>
                  </a:lnSpc>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7" name="Rounded Rectangle 46"/>
              <p:cNvSpPr/>
              <p:nvPr/>
            </p:nvSpPr>
            <p:spPr bwMode="auto">
              <a:xfrm>
                <a:off x="6404579" y="5693650"/>
                <a:ext cx="284480" cy="53340"/>
              </a:xfrm>
              <a:prstGeom prst="round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lnSpc>
                    <a:spcPct val="85000"/>
                  </a:lnSpc>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8" name="Rounded Rectangle 47"/>
              <p:cNvSpPr/>
              <p:nvPr/>
            </p:nvSpPr>
            <p:spPr bwMode="auto">
              <a:xfrm>
                <a:off x="6404579" y="5805530"/>
                <a:ext cx="284480" cy="53340"/>
              </a:xfrm>
              <a:prstGeom prst="roundRect">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lnSpc>
                    <a:spcPct val="85000"/>
                  </a:lnSpc>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9" name="Oval 48"/>
              <p:cNvSpPr/>
              <p:nvPr/>
            </p:nvSpPr>
            <p:spPr bwMode="auto">
              <a:xfrm>
                <a:off x="6087673" y="5853765"/>
                <a:ext cx="193040" cy="190740"/>
              </a:xfrm>
              <a:prstGeom prst="ellipse">
                <a:avLst/>
              </a:prstGeom>
              <a:solidFill>
                <a:schemeClr val="tx1"/>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lnSpc>
                    <a:spcPct val="85000"/>
                  </a:lnSpc>
                  <a:spcBef>
                    <a:spcPct val="0"/>
                  </a:spcBef>
                  <a:spcAft>
                    <a:spcPct val="0"/>
                  </a:spcAft>
                </a:pPr>
                <a:endParaRPr lang="en-US"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
          <p:nvSpPr>
            <p:cNvPr id="50" name="TextBox 49"/>
            <p:cNvSpPr txBox="1"/>
            <p:nvPr/>
          </p:nvSpPr>
          <p:spPr>
            <a:xfrm>
              <a:off x="6644494" y="5926354"/>
              <a:ext cx="1116053" cy="453457"/>
            </a:xfrm>
            <a:prstGeom prst="rect">
              <a:avLst/>
            </a:prstGeom>
            <a:noFill/>
          </p:spPr>
          <p:txBody>
            <a:bodyPr wrap="square" lIns="0" tIns="0" rIns="0" bIns="0" rtlCol="0">
              <a:spAutoFit/>
            </a:bodyPr>
            <a:lstStyle/>
            <a:p>
              <a:pPr algn="ctr">
                <a:lnSpc>
                  <a:spcPct val="85000"/>
                </a:lnSpc>
              </a:pPr>
              <a:r>
                <a:rPr lang="en-AU" dirty="0">
                  <a:gradFill>
                    <a:gsLst>
                      <a:gs pos="0">
                        <a:schemeClr val="tx1"/>
                      </a:gs>
                      <a:gs pos="86000">
                        <a:schemeClr val="tx1"/>
                      </a:gs>
                    </a:gsLst>
                    <a:lin ang="5400000" scaled="0"/>
                  </a:gradFill>
                  <a:latin typeface="Segoe UI Light" pitchFamily="34" charset="0"/>
                </a:rPr>
                <a:t>OData Services</a:t>
              </a:r>
            </a:p>
          </p:txBody>
        </p:sp>
      </p:grpSp>
      <p:grpSp>
        <p:nvGrpSpPr>
          <p:cNvPr id="56" name="Group 55"/>
          <p:cNvGrpSpPr/>
          <p:nvPr/>
        </p:nvGrpSpPr>
        <p:grpSpPr>
          <a:xfrm>
            <a:off x="5702239" y="3669145"/>
            <a:ext cx="836921" cy="699017"/>
            <a:chOff x="4305142" y="5221060"/>
            <a:chExt cx="1116053" cy="932023"/>
          </a:xfrm>
        </p:grpSpPr>
        <p:sp>
          <p:nvSpPr>
            <p:cNvPr id="52" name="Freeform 22"/>
            <p:cNvSpPr>
              <a:spLocks noEditPoints="1"/>
            </p:cNvSpPr>
            <p:nvPr/>
          </p:nvSpPr>
          <p:spPr bwMode="auto">
            <a:xfrm flipH="1">
              <a:off x="4701380" y="5221060"/>
              <a:ext cx="431544" cy="504628"/>
            </a:xfrm>
            <a:custGeom>
              <a:avLst/>
              <a:gdLst>
                <a:gd name="T0" fmla="*/ 52 w 105"/>
                <a:gd name="T1" fmla="*/ 0 h 123"/>
                <a:gd name="T2" fmla="*/ 0 w 105"/>
                <a:gd name="T3" fmla="*/ 17 h 123"/>
                <a:gd name="T4" fmla="*/ 0 w 105"/>
                <a:gd name="T5" fmla="*/ 106 h 123"/>
                <a:gd name="T6" fmla="*/ 52 w 105"/>
                <a:gd name="T7" fmla="*/ 123 h 123"/>
                <a:gd name="T8" fmla="*/ 105 w 105"/>
                <a:gd name="T9" fmla="*/ 106 h 123"/>
                <a:gd name="T10" fmla="*/ 105 w 105"/>
                <a:gd name="T11" fmla="*/ 17 h 123"/>
                <a:gd name="T12" fmla="*/ 52 w 105"/>
                <a:gd name="T13" fmla="*/ 0 h 123"/>
                <a:gd name="T14" fmla="*/ 52 w 105"/>
                <a:gd name="T15" fmla="*/ 29 h 123"/>
                <a:gd name="T16" fmla="*/ 7 w 105"/>
                <a:gd name="T17" fmla="*/ 17 h 123"/>
                <a:gd name="T18" fmla="*/ 52 w 105"/>
                <a:gd name="T19" fmla="*/ 6 h 123"/>
                <a:gd name="T20" fmla="*/ 97 w 105"/>
                <a:gd name="T21" fmla="*/ 17 h 123"/>
                <a:gd name="T22" fmla="*/ 52 w 105"/>
                <a:gd name="T23" fmla="*/ 2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23">
                  <a:moveTo>
                    <a:pt x="52" y="0"/>
                  </a:moveTo>
                  <a:cubicBezTo>
                    <a:pt x="23" y="0"/>
                    <a:pt x="0" y="8"/>
                    <a:pt x="0" y="17"/>
                  </a:cubicBezTo>
                  <a:cubicBezTo>
                    <a:pt x="0" y="106"/>
                    <a:pt x="0" y="106"/>
                    <a:pt x="0" y="106"/>
                  </a:cubicBezTo>
                  <a:cubicBezTo>
                    <a:pt x="0" y="116"/>
                    <a:pt x="23" y="123"/>
                    <a:pt x="52" y="123"/>
                  </a:cubicBezTo>
                  <a:cubicBezTo>
                    <a:pt x="81" y="123"/>
                    <a:pt x="105" y="116"/>
                    <a:pt x="105" y="106"/>
                  </a:cubicBezTo>
                  <a:cubicBezTo>
                    <a:pt x="105" y="17"/>
                    <a:pt x="105" y="17"/>
                    <a:pt x="105" y="17"/>
                  </a:cubicBezTo>
                  <a:cubicBezTo>
                    <a:pt x="105" y="8"/>
                    <a:pt x="81" y="0"/>
                    <a:pt x="52" y="0"/>
                  </a:cubicBezTo>
                  <a:close/>
                  <a:moveTo>
                    <a:pt x="52" y="29"/>
                  </a:moveTo>
                  <a:cubicBezTo>
                    <a:pt x="27" y="29"/>
                    <a:pt x="7" y="23"/>
                    <a:pt x="7" y="17"/>
                  </a:cubicBezTo>
                  <a:cubicBezTo>
                    <a:pt x="7" y="11"/>
                    <a:pt x="27" y="6"/>
                    <a:pt x="52" y="6"/>
                  </a:cubicBezTo>
                  <a:cubicBezTo>
                    <a:pt x="77" y="6"/>
                    <a:pt x="97" y="11"/>
                    <a:pt x="97" y="17"/>
                  </a:cubicBezTo>
                  <a:cubicBezTo>
                    <a:pt x="97" y="23"/>
                    <a:pt x="77" y="29"/>
                    <a:pt x="52" y="29"/>
                  </a:cubicBezTo>
                  <a:close/>
                </a:path>
              </a:pathLst>
            </a:custGeom>
            <a:solidFill>
              <a:schemeClr val="tx1"/>
            </a:solidFill>
            <a:ln>
              <a:noFill/>
            </a:ln>
          </p:spPr>
          <p:txBody>
            <a:bodyPr vert="horz" wrap="square" lIns="95117" tIns="47558" rIns="95117" bIns="47558" numCol="1" anchor="t" anchorCtr="0" compatLnSpc="1">
              <a:prstTxWarp prst="textNoShape">
                <a:avLst/>
              </a:prstTxWarp>
            </a:bodyPr>
            <a:lstStyle/>
            <a:p>
              <a:pPr defTabSz="699261">
                <a:lnSpc>
                  <a:spcPct val="85000"/>
                </a:lnSpc>
              </a:pPr>
              <a:endParaRPr lang="en-US" sz="1400">
                <a:solidFill>
                  <a:srgbClr val="FFFFFF"/>
                </a:solidFill>
              </a:endParaRPr>
            </a:p>
          </p:txBody>
        </p:sp>
        <p:sp>
          <p:nvSpPr>
            <p:cNvPr id="54" name="TextBox 53"/>
            <p:cNvSpPr txBox="1"/>
            <p:nvPr/>
          </p:nvSpPr>
          <p:spPr>
            <a:xfrm>
              <a:off x="4305142" y="5926354"/>
              <a:ext cx="1116053" cy="226729"/>
            </a:xfrm>
            <a:prstGeom prst="rect">
              <a:avLst/>
            </a:prstGeom>
            <a:noFill/>
          </p:spPr>
          <p:txBody>
            <a:bodyPr wrap="square" lIns="0" tIns="0" rIns="0" bIns="0" rtlCol="0">
              <a:spAutoFit/>
            </a:bodyPr>
            <a:lstStyle/>
            <a:p>
              <a:pPr algn="ctr">
                <a:lnSpc>
                  <a:spcPct val="85000"/>
                </a:lnSpc>
              </a:pPr>
              <a:r>
                <a:rPr lang="en-AU" dirty="0">
                  <a:gradFill>
                    <a:gsLst>
                      <a:gs pos="0">
                        <a:schemeClr val="tx1"/>
                      </a:gs>
                      <a:gs pos="86000">
                        <a:schemeClr val="tx1"/>
                      </a:gs>
                    </a:gsLst>
                    <a:lin ang="5400000" scaled="0"/>
                  </a:gradFill>
                  <a:latin typeface="Segoe UI Light" pitchFamily="34" charset="0"/>
                </a:rPr>
                <a:t>Database</a:t>
              </a:r>
            </a:p>
          </p:txBody>
        </p:sp>
      </p:grpSp>
      <p:sp>
        <p:nvSpPr>
          <p:cNvPr id="2" name="Rubrik 1"/>
          <p:cNvSpPr>
            <a:spLocks noGrp="1"/>
          </p:cNvSpPr>
          <p:nvPr>
            <p:ph type="title"/>
          </p:nvPr>
        </p:nvSpPr>
        <p:spPr/>
        <p:txBody>
          <a:bodyPr/>
          <a:lstStyle/>
          <a:p>
            <a:r>
              <a:rPr lang="sv-SE" dirty="0" smtClean="0"/>
              <a:t>Business Connectivity Services</a:t>
            </a:r>
            <a:endParaRPr lang="en-US" dirty="0"/>
          </a:p>
        </p:txBody>
      </p:sp>
      <p:sp>
        <p:nvSpPr>
          <p:cNvPr id="9" name="Text Placeholder 8"/>
          <p:cNvSpPr>
            <a:spLocks noGrp="1"/>
          </p:cNvSpPr>
          <p:nvPr>
            <p:ph type="body" sz="quarter" idx="4294967295"/>
          </p:nvPr>
        </p:nvSpPr>
        <p:spPr>
          <a:xfrm>
            <a:off x="112233" y="1382618"/>
            <a:ext cx="8516937" cy="745165"/>
          </a:xfrm>
        </p:spPr>
        <p:txBody>
          <a:bodyPr/>
          <a:lstStyle/>
          <a:p>
            <a:pPr marL="176213" indent="-176213">
              <a:buNone/>
            </a:pPr>
            <a:r>
              <a:rPr lang="en-US" sz="2200" i="1" dirty="0" smtClean="0"/>
              <a:t>“ </a:t>
            </a:r>
            <a:r>
              <a:rPr lang="en-US" sz="2200" dirty="0" smtClean="0"/>
              <a:t>Microsoft </a:t>
            </a:r>
            <a:r>
              <a:rPr lang="en-US" sz="2200" dirty="0"/>
              <a:t>Business Connectivity Services (BCS) is designed to </a:t>
            </a:r>
            <a:r>
              <a:rPr lang="en-US" sz="2200" dirty="0" smtClean="0"/>
              <a:t/>
            </a:r>
            <a:br>
              <a:rPr lang="en-US" sz="2200" dirty="0" smtClean="0"/>
            </a:br>
            <a:r>
              <a:rPr lang="en-US" sz="2200" dirty="0" smtClean="0"/>
              <a:t>enable </a:t>
            </a:r>
            <a:r>
              <a:rPr lang="en-US" sz="2200" dirty="0"/>
              <a:t>easy interaction with external systems from within SharePoint</a:t>
            </a:r>
            <a:r>
              <a:rPr lang="en-US" sz="2200" i="1" dirty="0" smtClean="0"/>
              <a:t>” </a:t>
            </a:r>
            <a:endParaRPr lang="sv-SE" sz="2200" i="1" dirty="0"/>
          </a:p>
        </p:txBody>
      </p:sp>
      <p:sp>
        <p:nvSpPr>
          <p:cNvPr id="3" name="Rectangle 2"/>
          <p:cNvSpPr/>
          <p:nvPr/>
        </p:nvSpPr>
        <p:spPr bwMode="auto">
          <a:xfrm>
            <a:off x="520688" y="2373520"/>
            <a:ext cx="1083410" cy="452628"/>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2" rIns="34282" bIns="68565" numCol="1" spcCol="0" rtlCol="0" fromWordArt="0" anchor="ctr" anchorCtr="0" forceAA="0" compatLnSpc="1">
            <a:prstTxWarp prst="textNoShape">
              <a:avLst/>
            </a:prstTxWarp>
            <a:noAutofit/>
          </a:bodyPr>
          <a:lstStyle/>
          <a:p>
            <a:pPr algn="ctr" defTabSz="685420" fontAlgn="base">
              <a:spcBef>
                <a:spcPct val="0"/>
              </a:spcBef>
              <a:spcAft>
                <a:spcPct val="0"/>
              </a:spcAft>
            </a:pPr>
            <a:r>
              <a:rPr lang="en-AU" sz="1050" spc="-37" dirty="0">
                <a:gradFill>
                  <a:gsLst>
                    <a:gs pos="0">
                      <a:srgbClr val="FFFFFF"/>
                    </a:gs>
                    <a:gs pos="100000">
                      <a:srgbClr val="FFFFFF"/>
                    </a:gs>
                  </a:gsLst>
                  <a:lin ang="5400000" scaled="0"/>
                </a:gradFill>
                <a:latin typeface="Segoe UI" pitchFamily="34" charset="0"/>
                <a:ea typeface="Segoe UI" pitchFamily="34" charset="0"/>
                <a:cs typeface="Segoe UI" pitchFamily="34" charset="0"/>
              </a:rPr>
              <a:t>EXTERNAL LISTS</a:t>
            </a:r>
            <a:endParaRPr lang="en-US" sz="1050"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 name="Rectangle 5"/>
          <p:cNvSpPr/>
          <p:nvPr/>
        </p:nvSpPr>
        <p:spPr bwMode="auto">
          <a:xfrm>
            <a:off x="1686383" y="2373520"/>
            <a:ext cx="1083410" cy="452628"/>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2" rIns="34282" bIns="68565" numCol="1" spcCol="0" rtlCol="0" fromWordArt="0" anchor="ctr" anchorCtr="0" forceAA="0" compatLnSpc="1">
            <a:prstTxWarp prst="textNoShape">
              <a:avLst/>
            </a:prstTxWarp>
            <a:noAutofit/>
          </a:bodyPr>
          <a:lstStyle/>
          <a:p>
            <a:pPr algn="ctr" defTabSz="685420" fontAlgn="base">
              <a:spcBef>
                <a:spcPct val="0"/>
              </a:spcBef>
              <a:spcAft>
                <a:spcPct val="0"/>
              </a:spcAft>
            </a:pPr>
            <a:r>
              <a:rPr lang="en-AU" sz="1050" spc="-37" dirty="0">
                <a:gradFill>
                  <a:gsLst>
                    <a:gs pos="0">
                      <a:srgbClr val="FFFFFF"/>
                    </a:gs>
                    <a:gs pos="100000">
                      <a:srgbClr val="FFFFFF"/>
                    </a:gs>
                  </a:gsLst>
                  <a:lin ang="5400000" scaled="0"/>
                </a:gradFill>
                <a:latin typeface="Segoe UI" pitchFamily="34" charset="0"/>
                <a:ea typeface="Segoe UI" pitchFamily="34" charset="0"/>
                <a:cs typeface="Segoe UI" pitchFamily="34" charset="0"/>
              </a:rPr>
              <a:t>SEARCH</a:t>
            </a:r>
            <a:endParaRPr lang="en-US" sz="1050"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p:cNvSpPr/>
          <p:nvPr/>
        </p:nvSpPr>
        <p:spPr bwMode="auto">
          <a:xfrm>
            <a:off x="2852077" y="2373520"/>
            <a:ext cx="1083410" cy="452628"/>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2" rIns="34282" bIns="68565" numCol="1" spcCol="0" rtlCol="0" fromWordArt="0" anchor="ctr" anchorCtr="0" forceAA="0" compatLnSpc="1">
            <a:prstTxWarp prst="textNoShape">
              <a:avLst/>
            </a:prstTxWarp>
            <a:noAutofit/>
          </a:bodyPr>
          <a:lstStyle/>
          <a:p>
            <a:pPr algn="ctr" defTabSz="685420" fontAlgn="base">
              <a:spcBef>
                <a:spcPct val="0"/>
              </a:spcBef>
              <a:spcAft>
                <a:spcPct val="0"/>
              </a:spcAft>
            </a:pPr>
            <a:r>
              <a:rPr lang="en-AU" sz="1050" spc="-37" dirty="0">
                <a:gradFill>
                  <a:gsLst>
                    <a:gs pos="0">
                      <a:srgbClr val="FFFFFF"/>
                    </a:gs>
                    <a:gs pos="100000">
                      <a:srgbClr val="FFFFFF"/>
                    </a:gs>
                  </a:gsLst>
                  <a:lin ang="5400000" scaled="0"/>
                </a:gradFill>
                <a:latin typeface="Segoe UI" pitchFamily="34" charset="0"/>
                <a:ea typeface="Segoe UI" pitchFamily="34" charset="0"/>
                <a:cs typeface="Segoe UI" pitchFamily="34" charset="0"/>
              </a:rPr>
              <a:t>EXTERNAL DATA COLUMNS</a:t>
            </a:r>
            <a:endParaRPr lang="en-US" sz="1050"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p:cNvSpPr/>
          <p:nvPr/>
        </p:nvSpPr>
        <p:spPr bwMode="auto">
          <a:xfrm>
            <a:off x="4017772" y="2373520"/>
            <a:ext cx="1083410" cy="452628"/>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2" rIns="34282" bIns="68565" numCol="1" spcCol="0" rtlCol="0" fromWordArt="0" anchor="ctr" anchorCtr="0" forceAA="0" compatLnSpc="1">
            <a:prstTxWarp prst="textNoShape">
              <a:avLst/>
            </a:prstTxWarp>
            <a:noAutofit/>
          </a:bodyPr>
          <a:lstStyle/>
          <a:p>
            <a:pPr algn="ctr" defTabSz="685420" fontAlgn="base">
              <a:spcBef>
                <a:spcPct val="0"/>
              </a:spcBef>
              <a:spcAft>
                <a:spcPct val="0"/>
              </a:spcAft>
            </a:pPr>
            <a:r>
              <a:rPr lang="en-AU" sz="1050" spc="-37" dirty="0">
                <a:gradFill>
                  <a:gsLst>
                    <a:gs pos="0">
                      <a:srgbClr val="FFFFFF"/>
                    </a:gs>
                    <a:gs pos="100000">
                      <a:srgbClr val="FFFFFF"/>
                    </a:gs>
                  </a:gsLst>
                  <a:lin ang="5400000" scaled="0"/>
                </a:gradFill>
                <a:latin typeface="Segoe UI" pitchFamily="34" charset="0"/>
                <a:ea typeface="Segoe UI" pitchFamily="34" charset="0"/>
                <a:cs typeface="Segoe UI" pitchFamily="34" charset="0"/>
              </a:rPr>
              <a:t>WEB PARTS</a:t>
            </a:r>
            <a:endParaRPr lang="en-US" sz="1050"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auto">
          <a:xfrm>
            <a:off x="5183467" y="2373520"/>
            <a:ext cx="1083410" cy="452628"/>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2" rIns="34282" bIns="68565" numCol="1" spcCol="0" rtlCol="0" fromWordArt="0" anchor="ctr" anchorCtr="0" forceAA="0" compatLnSpc="1">
            <a:prstTxWarp prst="textNoShape">
              <a:avLst/>
            </a:prstTxWarp>
            <a:noAutofit/>
          </a:bodyPr>
          <a:lstStyle/>
          <a:p>
            <a:pPr algn="ctr" defTabSz="685420" fontAlgn="base">
              <a:spcBef>
                <a:spcPct val="0"/>
              </a:spcBef>
              <a:spcAft>
                <a:spcPct val="0"/>
              </a:spcAft>
            </a:pPr>
            <a:r>
              <a:rPr lang="en-AU" sz="1050" spc="-37" dirty="0">
                <a:gradFill>
                  <a:gsLst>
                    <a:gs pos="0">
                      <a:srgbClr val="FFFFFF"/>
                    </a:gs>
                    <a:gs pos="100000">
                      <a:srgbClr val="FFFFFF"/>
                    </a:gs>
                  </a:gsLst>
                  <a:lin ang="5400000" scaled="0"/>
                </a:gradFill>
                <a:latin typeface="Segoe UI" pitchFamily="34" charset="0"/>
                <a:ea typeface="Segoe UI" pitchFamily="34" charset="0"/>
                <a:cs typeface="Segoe UI" pitchFamily="34" charset="0"/>
              </a:rPr>
              <a:t>USER PROFILES</a:t>
            </a:r>
            <a:endParaRPr lang="en-US" sz="1050"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Rectangle 10"/>
          <p:cNvSpPr/>
          <p:nvPr/>
        </p:nvSpPr>
        <p:spPr bwMode="auto">
          <a:xfrm>
            <a:off x="6349161" y="2373520"/>
            <a:ext cx="1083410" cy="452628"/>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2" rIns="34282" bIns="68565" numCol="1" spcCol="0" rtlCol="0" fromWordArt="0" anchor="ctr" anchorCtr="0" forceAA="0" compatLnSpc="1">
            <a:prstTxWarp prst="textNoShape">
              <a:avLst/>
            </a:prstTxWarp>
            <a:noAutofit/>
          </a:bodyPr>
          <a:lstStyle/>
          <a:p>
            <a:pPr algn="ctr" defTabSz="685420" fontAlgn="base">
              <a:spcBef>
                <a:spcPct val="0"/>
              </a:spcBef>
              <a:spcAft>
                <a:spcPct val="0"/>
              </a:spcAft>
            </a:pPr>
            <a:r>
              <a:rPr lang="en-AU" sz="1050" spc="-37" dirty="0">
                <a:gradFill>
                  <a:gsLst>
                    <a:gs pos="0">
                      <a:srgbClr val="FFFFFF"/>
                    </a:gs>
                    <a:gs pos="100000">
                      <a:srgbClr val="FFFFFF"/>
                    </a:gs>
                  </a:gsLst>
                  <a:lin ang="5400000" scaled="0"/>
                </a:gradFill>
                <a:latin typeface="Segoe UI" pitchFamily="34" charset="0"/>
                <a:ea typeface="Segoe UI" pitchFamily="34" charset="0"/>
                <a:cs typeface="Segoe UI" pitchFamily="34" charset="0"/>
              </a:rPr>
              <a:t>CUSTOM SOLUTIONS</a:t>
            </a:r>
            <a:endParaRPr lang="en-US" sz="1050"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2" name="Rectangle 11"/>
          <p:cNvSpPr/>
          <p:nvPr/>
        </p:nvSpPr>
        <p:spPr bwMode="auto">
          <a:xfrm>
            <a:off x="7514856" y="2373520"/>
            <a:ext cx="1083410" cy="452628"/>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2" rIns="34282" bIns="68565" numCol="1" spcCol="0" rtlCol="0" fromWordArt="0" anchor="ctr" anchorCtr="0" forceAA="0" compatLnSpc="1">
            <a:prstTxWarp prst="textNoShape">
              <a:avLst/>
            </a:prstTxWarp>
            <a:noAutofit/>
          </a:bodyPr>
          <a:lstStyle/>
          <a:p>
            <a:pPr algn="ctr" defTabSz="685420" fontAlgn="base">
              <a:spcBef>
                <a:spcPct val="0"/>
              </a:spcBef>
              <a:spcAft>
                <a:spcPct val="0"/>
              </a:spcAft>
            </a:pPr>
            <a:r>
              <a:rPr lang="en-AU" sz="1050" spc="-37" dirty="0">
                <a:gradFill>
                  <a:gsLst>
                    <a:gs pos="0">
                      <a:srgbClr val="FFFFFF"/>
                    </a:gs>
                    <a:gs pos="100000">
                      <a:srgbClr val="FFFFFF"/>
                    </a:gs>
                  </a:gsLst>
                  <a:lin ang="5400000" scaled="0"/>
                </a:gradFill>
                <a:latin typeface="Segoe UI" pitchFamily="34" charset="0"/>
                <a:ea typeface="Segoe UI" pitchFamily="34" charset="0"/>
                <a:cs typeface="Segoe UI" pitchFamily="34" charset="0"/>
              </a:rPr>
              <a:t>WORKFLOW</a:t>
            </a:r>
            <a:endParaRPr lang="en-US" sz="1050"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8" name="Rectangle 17"/>
          <p:cNvSpPr/>
          <p:nvPr/>
        </p:nvSpPr>
        <p:spPr bwMode="auto">
          <a:xfrm>
            <a:off x="520688" y="2965230"/>
            <a:ext cx="8077578" cy="452628"/>
          </a:xfrm>
          <a:prstGeom prst="rect">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2" rIns="34282" bIns="68565" numCol="1" spcCol="0" rtlCol="0" fromWordArt="0" anchor="ctr" anchorCtr="0" forceAA="0" compatLnSpc="1">
            <a:prstTxWarp prst="textNoShape">
              <a:avLst/>
            </a:prstTxWarp>
            <a:noAutofit/>
          </a:bodyPr>
          <a:lstStyle/>
          <a:p>
            <a:pPr algn="ctr" defTabSz="685420" fontAlgn="base">
              <a:spcBef>
                <a:spcPct val="0"/>
              </a:spcBef>
              <a:spcAft>
                <a:spcPct val="0"/>
              </a:spcAft>
            </a:pPr>
            <a:r>
              <a:rPr lang="en-AU" sz="1050" spc="-37" dirty="0">
                <a:gradFill>
                  <a:gsLst>
                    <a:gs pos="0">
                      <a:srgbClr val="FFFFFF"/>
                    </a:gs>
                    <a:gs pos="100000">
                      <a:srgbClr val="FFFFFF"/>
                    </a:gs>
                  </a:gsLst>
                  <a:lin ang="5400000" scaled="0"/>
                </a:gradFill>
                <a:latin typeface="Segoe UI" pitchFamily="34" charset="0"/>
                <a:ea typeface="Segoe UI" pitchFamily="34" charset="0"/>
                <a:cs typeface="Segoe UI" pitchFamily="34" charset="0"/>
              </a:rPr>
              <a:t>BUSINESS CONNECTIVITY SERVICES (BCS)</a:t>
            </a:r>
            <a:endParaRPr lang="en-US" sz="1050" spc="-37"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37986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Steps to enable AAD to other applications</a:t>
            </a:r>
            <a:endParaRPr lang="en-US" dirty="0"/>
          </a:p>
        </p:txBody>
      </p:sp>
      <p:sp>
        <p:nvSpPr>
          <p:cNvPr id="2" name="Text Placeholder 1"/>
          <p:cNvSpPr>
            <a:spLocks noGrp="1"/>
          </p:cNvSpPr>
          <p:nvPr>
            <p:ph type="body" sz="quarter" idx="10"/>
          </p:nvPr>
        </p:nvSpPr>
        <p:spPr>
          <a:xfrm>
            <a:off x="895350" y="1471657"/>
            <a:ext cx="7572375" cy="2975519"/>
          </a:xfrm>
        </p:spPr>
        <p:txBody>
          <a:bodyPr/>
          <a:lstStyle/>
          <a:p>
            <a:pPr marL="361950" indent="-361950">
              <a:spcBef>
                <a:spcPts val="800"/>
              </a:spcBef>
              <a:buFont typeface="+mj-lt"/>
              <a:buAutoNum type="arabicPeriod"/>
            </a:pPr>
            <a:r>
              <a:rPr lang="en-AU" smtClean="0"/>
              <a:t>Log in to Azure Management Portal using your</a:t>
            </a:r>
            <a:br>
              <a:rPr lang="en-AU" smtClean="0"/>
            </a:br>
            <a:r>
              <a:rPr lang="en-AU" smtClean="0"/>
              <a:t>O365 admin account</a:t>
            </a:r>
          </a:p>
          <a:p>
            <a:pPr marL="361950" indent="-361950">
              <a:spcBef>
                <a:spcPts val="800"/>
              </a:spcBef>
              <a:buFont typeface="+mj-lt"/>
              <a:buAutoNum type="arabicPeriod"/>
            </a:pPr>
            <a:r>
              <a:rPr lang="en-AU" smtClean="0"/>
              <a:t>Create new subscription</a:t>
            </a:r>
          </a:p>
          <a:p>
            <a:pPr marL="361950" indent="-361950">
              <a:spcBef>
                <a:spcPts val="800"/>
              </a:spcBef>
              <a:buFont typeface="+mj-lt"/>
              <a:buAutoNum type="arabicPeriod"/>
            </a:pPr>
            <a:r>
              <a:rPr lang="en-AU" smtClean="0"/>
              <a:t>Add your normal Azure account to co-admin the AD</a:t>
            </a:r>
          </a:p>
          <a:p>
            <a:pPr marL="361950" indent="-361950">
              <a:spcBef>
                <a:spcPts val="800"/>
              </a:spcBef>
              <a:buFont typeface="+mj-lt"/>
              <a:buAutoNum type="arabicPeriod"/>
            </a:pPr>
            <a:r>
              <a:rPr lang="en-AU" smtClean="0"/>
              <a:t>Delete the subscription</a:t>
            </a:r>
          </a:p>
          <a:p>
            <a:pPr marL="361950" indent="-361950">
              <a:spcBef>
                <a:spcPts val="800"/>
              </a:spcBef>
              <a:buFont typeface="+mj-lt"/>
              <a:buAutoNum type="arabicPeriod"/>
            </a:pPr>
            <a:r>
              <a:rPr lang="en-AU" smtClean="0"/>
              <a:t>Create a AAD Application</a:t>
            </a:r>
          </a:p>
          <a:p>
            <a:pPr marL="361950" indent="-361950">
              <a:spcBef>
                <a:spcPts val="800"/>
              </a:spcBef>
              <a:buFont typeface="+mj-lt"/>
              <a:buAutoNum type="arabicPeriod"/>
            </a:pPr>
            <a:r>
              <a:rPr lang="en-AU" smtClean="0"/>
              <a:t>Create a Azure Mobile Service</a:t>
            </a:r>
            <a:endParaRPr lang="en-AU" dirty="0"/>
          </a:p>
        </p:txBody>
      </p:sp>
    </p:spTree>
    <p:extLst>
      <p:ext uri="{BB962C8B-B14F-4D97-AF65-F5344CB8AC3E}">
        <p14:creationId xmlns:p14="http://schemas.microsoft.com/office/powerpoint/2010/main" val="12118038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t>
            </a:r>
            <a:r>
              <a:rPr lang="en-US" sz="4400" dirty="0"/>
              <a:t>Azure Mobile </a:t>
            </a:r>
            <a:r>
              <a:rPr lang="en-US" sz="4400" dirty="0" err="1" smtClean="0"/>
              <a:t>Services+AAD</a:t>
            </a:r>
            <a:r>
              <a:rPr lang="en-US" sz="4400" dirty="0"/>
              <a:t/>
            </a:r>
            <a:br>
              <a:rPr lang="en-US" sz="4400" dirty="0"/>
            </a:br>
            <a:r>
              <a:rPr lang="en-US" sz="4400" dirty="0"/>
              <a:t>+</a:t>
            </a:r>
            <a:r>
              <a:rPr lang="en-US" sz="4400" dirty="0" err="1"/>
              <a:t>ServiceBus</a:t>
            </a:r>
            <a:r>
              <a:rPr lang="en-US" sz="4400" dirty="0"/>
              <a:t>”</a:t>
            </a:r>
            <a:endParaRPr lang="en-US" dirty="0"/>
          </a:p>
        </p:txBody>
      </p:sp>
      <p:sp>
        <p:nvSpPr>
          <p:cNvPr id="7" name="Text Placeholder 6"/>
          <p:cNvSpPr>
            <a:spLocks noGrp="1"/>
          </p:cNvSpPr>
          <p:nvPr>
            <p:ph type="body" sz="quarter" idx="12"/>
          </p:nvPr>
        </p:nvSpPr>
        <p:spPr/>
        <p:txBody>
          <a:bodyPr/>
          <a:lstStyle/>
          <a:p>
            <a:r>
              <a:rPr lang="en-US" dirty="0" smtClean="0"/>
              <a:t>Speaker Name</a:t>
            </a:r>
            <a:endParaRPr lang="en-US" dirty="0"/>
          </a:p>
        </p:txBody>
      </p:sp>
    </p:spTree>
    <p:extLst>
      <p:ext uri="{BB962C8B-B14F-4D97-AF65-F5344CB8AC3E}">
        <p14:creationId xmlns:p14="http://schemas.microsoft.com/office/powerpoint/2010/main" val="3354706909"/>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smtClean="0"/>
              <a:t>Pros &amp; Cons</a:t>
            </a:r>
            <a:endParaRPr lang="en-US" dirty="0"/>
          </a:p>
        </p:txBody>
      </p:sp>
      <p:sp>
        <p:nvSpPr>
          <p:cNvPr id="9" name="TextBox 8"/>
          <p:cNvSpPr txBox="1"/>
          <p:nvPr/>
        </p:nvSpPr>
        <p:spPr>
          <a:xfrm>
            <a:off x="4586797" y="1549668"/>
            <a:ext cx="969839" cy="517979"/>
          </a:xfrm>
          <a:prstGeom prst="rect">
            <a:avLst/>
          </a:prstGeom>
          <a:noFill/>
        </p:spPr>
        <p:txBody>
          <a:bodyPr wrap="none" lIns="0" tIns="0" rIns="0" bIns="0" rtlCol="0">
            <a:spAutoFit/>
          </a:bodyPr>
          <a:lstStyle/>
          <a:p>
            <a:r>
              <a:rPr lang="en-AU" sz="3300" b="1" dirty="0">
                <a:gradFill>
                  <a:gsLst>
                    <a:gs pos="0">
                      <a:schemeClr val="tx1"/>
                    </a:gs>
                    <a:gs pos="86000">
                      <a:schemeClr val="tx1"/>
                    </a:gs>
                  </a:gsLst>
                  <a:lin ang="5400000" scaled="0"/>
                </a:gradFill>
                <a:latin typeface="Segoe UI Light" pitchFamily="34" charset="0"/>
              </a:rPr>
              <a:t>ADFS</a:t>
            </a:r>
            <a:endParaRPr lang="en-US" sz="3300" b="1" dirty="0" err="1">
              <a:gradFill>
                <a:gsLst>
                  <a:gs pos="0">
                    <a:schemeClr val="tx1"/>
                  </a:gs>
                  <a:gs pos="86000">
                    <a:schemeClr val="tx1"/>
                  </a:gs>
                </a:gsLst>
                <a:lin ang="5400000" scaled="0"/>
              </a:gradFill>
              <a:latin typeface="Segoe UI Light" pitchFamily="34" charset="0"/>
            </a:endParaRPr>
          </a:p>
        </p:txBody>
      </p:sp>
      <p:sp>
        <p:nvSpPr>
          <p:cNvPr id="10" name="TextBox 9"/>
          <p:cNvSpPr txBox="1"/>
          <p:nvPr/>
        </p:nvSpPr>
        <p:spPr>
          <a:xfrm>
            <a:off x="726558" y="1549669"/>
            <a:ext cx="834245" cy="517979"/>
          </a:xfrm>
          <a:prstGeom prst="rect">
            <a:avLst/>
          </a:prstGeom>
          <a:noFill/>
        </p:spPr>
        <p:txBody>
          <a:bodyPr wrap="none" lIns="0" tIns="0" rIns="0" bIns="0" rtlCol="0">
            <a:spAutoFit/>
          </a:bodyPr>
          <a:lstStyle/>
          <a:p>
            <a:r>
              <a:rPr lang="en-AU" sz="3300" b="1" dirty="0">
                <a:gradFill>
                  <a:gsLst>
                    <a:gs pos="0">
                      <a:schemeClr val="tx1"/>
                    </a:gs>
                    <a:gs pos="86000">
                      <a:schemeClr val="tx1"/>
                    </a:gs>
                  </a:gsLst>
                  <a:lin ang="5400000" scaled="0"/>
                </a:gradFill>
                <a:latin typeface="Segoe UI Light" pitchFamily="34" charset="0"/>
              </a:rPr>
              <a:t>AAD</a:t>
            </a:r>
            <a:endParaRPr lang="en-US" sz="3300" b="1" dirty="0" err="1">
              <a:gradFill>
                <a:gsLst>
                  <a:gs pos="0">
                    <a:schemeClr val="tx1"/>
                  </a:gs>
                  <a:gs pos="86000">
                    <a:schemeClr val="tx1"/>
                  </a:gs>
                </a:gsLst>
                <a:lin ang="5400000" scaled="0"/>
              </a:gradFill>
              <a:latin typeface="Segoe UI Light" pitchFamily="34" charset="0"/>
            </a:endParaRPr>
          </a:p>
        </p:txBody>
      </p:sp>
      <p:sp>
        <p:nvSpPr>
          <p:cNvPr id="11" name="TextBox 10"/>
          <p:cNvSpPr txBox="1"/>
          <p:nvPr/>
        </p:nvSpPr>
        <p:spPr>
          <a:xfrm>
            <a:off x="726558" y="2272519"/>
            <a:ext cx="4107748" cy="1894108"/>
          </a:xfrm>
          <a:prstGeom prst="rect">
            <a:avLst/>
          </a:prstGeom>
          <a:noFill/>
        </p:spPr>
        <p:txBody>
          <a:bodyPr wrap="square" lIns="0" tIns="0" rIns="0" bIns="0" rtlCol="0">
            <a:spAutoFit/>
          </a:bodyPr>
          <a:lstStyle/>
          <a:p>
            <a:pPr marL="266700" indent="-266700">
              <a:lnSpc>
                <a:spcPct val="85000"/>
              </a:lnSpc>
              <a:spcBef>
                <a:spcPts val="500"/>
              </a:spcBef>
              <a:buFont typeface="Arial" panose="020B0604020202020204" pitchFamily="34" charset="0"/>
              <a:buChar char="•"/>
            </a:pPr>
            <a:r>
              <a:rPr lang="en-AU" sz="2700" dirty="0">
                <a:gradFill>
                  <a:gsLst>
                    <a:gs pos="0">
                      <a:schemeClr val="tx1"/>
                    </a:gs>
                    <a:gs pos="86000">
                      <a:schemeClr val="tx1"/>
                    </a:gs>
                  </a:gsLst>
                  <a:lin ang="5400000" scaled="0"/>
                </a:gradFill>
                <a:latin typeface="Segoe UI Light" pitchFamily="34" charset="0"/>
              </a:rPr>
              <a:t>Easy to use</a:t>
            </a:r>
          </a:p>
          <a:p>
            <a:pPr marL="266700" indent="-266700">
              <a:lnSpc>
                <a:spcPct val="85000"/>
              </a:lnSpc>
              <a:spcBef>
                <a:spcPts val="500"/>
              </a:spcBef>
              <a:buFont typeface="Arial" panose="020B0604020202020204" pitchFamily="34" charset="0"/>
              <a:buChar char="•"/>
            </a:pPr>
            <a:r>
              <a:rPr lang="en-AU" sz="2700" dirty="0">
                <a:gradFill>
                  <a:gsLst>
                    <a:gs pos="0">
                      <a:schemeClr val="tx1"/>
                    </a:gs>
                    <a:gs pos="86000">
                      <a:schemeClr val="tx1"/>
                    </a:gs>
                  </a:gsLst>
                  <a:lin ang="5400000" scaled="0"/>
                </a:gradFill>
                <a:latin typeface="Segoe UI Light" pitchFamily="34" charset="0"/>
              </a:rPr>
              <a:t>Works just as O365</a:t>
            </a:r>
          </a:p>
          <a:p>
            <a:pPr marL="266700" indent="-266700">
              <a:lnSpc>
                <a:spcPct val="85000"/>
              </a:lnSpc>
              <a:spcBef>
                <a:spcPts val="500"/>
              </a:spcBef>
              <a:buFont typeface="Arial" panose="020B0604020202020204" pitchFamily="34" charset="0"/>
              <a:buChar char="•"/>
            </a:pPr>
            <a:r>
              <a:rPr lang="en-AU" sz="2700" dirty="0">
                <a:gradFill>
                  <a:gsLst>
                    <a:gs pos="0">
                      <a:schemeClr val="tx1"/>
                    </a:gs>
                    <a:gs pos="86000">
                      <a:schemeClr val="tx1"/>
                    </a:gs>
                  </a:gsLst>
                  <a:lin ang="5400000" scaled="0"/>
                </a:gradFill>
                <a:latin typeface="Segoe UI Light" pitchFamily="34" charset="0"/>
              </a:rPr>
              <a:t>Works together </a:t>
            </a:r>
            <a:r>
              <a:rPr lang="en-AU" sz="2700" dirty="0" smtClean="0">
                <a:gradFill>
                  <a:gsLst>
                    <a:gs pos="0">
                      <a:schemeClr val="tx1"/>
                    </a:gs>
                    <a:gs pos="86000">
                      <a:schemeClr val="tx1"/>
                    </a:gs>
                  </a:gsLst>
                  <a:lin ang="5400000" scaled="0"/>
                </a:gradFill>
                <a:latin typeface="Segoe UI Light" pitchFamily="34" charset="0"/>
              </a:rPr>
              <a:t/>
            </a:r>
            <a:br>
              <a:rPr lang="en-AU" sz="2700" dirty="0" smtClean="0">
                <a:gradFill>
                  <a:gsLst>
                    <a:gs pos="0">
                      <a:schemeClr val="tx1"/>
                    </a:gs>
                    <a:gs pos="86000">
                      <a:schemeClr val="tx1"/>
                    </a:gs>
                  </a:gsLst>
                  <a:lin ang="5400000" scaled="0"/>
                </a:gradFill>
                <a:latin typeface="Segoe UI Light" pitchFamily="34" charset="0"/>
              </a:rPr>
            </a:br>
            <a:r>
              <a:rPr lang="en-AU" sz="2700" dirty="0" smtClean="0">
                <a:gradFill>
                  <a:gsLst>
                    <a:gs pos="0">
                      <a:schemeClr val="tx1"/>
                    </a:gs>
                    <a:gs pos="86000">
                      <a:schemeClr val="tx1"/>
                    </a:gs>
                  </a:gsLst>
                  <a:lin ang="5400000" scaled="0"/>
                </a:gradFill>
                <a:latin typeface="Segoe UI Light" pitchFamily="34" charset="0"/>
              </a:rPr>
              <a:t>with </a:t>
            </a:r>
            <a:r>
              <a:rPr lang="en-AU" sz="2700" dirty="0">
                <a:gradFill>
                  <a:gsLst>
                    <a:gs pos="0">
                      <a:schemeClr val="tx1"/>
                    </a:gs>
                    <a:gs pos="86000">
                      <a:schemeClr val="tx1"/>
                    </a:gs>
                  </a:gsLst>
                  <a:lin ang="5400000" scaled="0"/>
                </a:gradFill>
                <a:latin typeface="Segoe UI Light" pitchFamily="34" charset="0"/>
              </a:rPr>
              <a:t>other Identity Providers</a:t>
            </a:r>
            <a:endParaRPr lang="en-US" sz="2700" dirty="0" err="1">
              <a:gradFill>
                <a:gsLst>
                  <a:gs pos="0">
                    <a:schemeClr val="tx1"/>
                  </a:gs>
                  <a:gs pos="86000">
                    <a:schemeClr val="tx1"/>
                  </a:gs>
                </a:gsLst>
                <a:lin ang="5400000" scaled="0"/>
              </a:gradFill>
              <a:latin typeface="Segoe UI Light" pitchFamily="34" charset="0"/>
            </a:endParaRPr>
          </a:p>
        </p:txBody>
      </p:sp>
      <p:sp>
        <p:nvSpPr>
          <p:cNvPr id="59" name="TextBox 58"/>
          <p:cNvSpPr txBox="1"/>
          <p:nvPr/>
        </p:nvSpPr>
        <p:spPr>
          <a:xfrm>
            <a:off x="4586796" y="2272520"/>
            <a:ext cx="4107748" cy="1894108"/>
          </a:xfrm>
          <a:prstGeom prst="rect">
            <a:avLst/>
          </a:prstGeom>
          <a:noFill/>
        </p:spPr>
        <p:txBody>
          <a:bodyPr wrap="square" lIns="0" tIns="0" rIns="0" bIns="0" rtlCol="0">
            <a:spAutoFit/>
          </a:bodyPr>
          <a:lstStyle/>
          <a:p>
            <a:pPr marL="266700" indent="-266700">
              <a:lnSpc>
                <a:spcPct val="85000"/>
              </a:lnSpc>
              <a:spcBef>
                <a:spcPts val="500"/>
              </a:spcBef>
              <a:buFont typeface="Arial" panose="020B0604020202020204" pitchFamily="34" charset="0"/>
              <a:buChar char="•"/>
            </a:pPr>
            <a:r>
              <a:rPr lang="en-AU" sz="2700" dirty="0">
                <a:gradFill>
                  <a:gsLst>
                    <a:gs pos="0">
                      <a:schemeClr val="tx1"/>
                    </a:gs>
                    <a:gs pos="86000">
                      <a:schemeClr val="tx1"/>
                    </a:gs>
                  </a:gsLst>
                  <a:lin ang="5400000" scaled="0"/>
                </a:gradFill>
                <a:latin typeface="Segoe UI Light" pitchFamily="34" charset="0"/>
              </a:rPr>
              <a:t>Flexible</a:t>
            </a:r>
          </a:p>
          <a:p>
            <a:pPr marL="266700" indent="-266700">
              <a:lnSpc>
                <a:spcPct val="85000"/>
              </a:lnSpc>
              <a:spcBef>
                <a:spcPts val="500"/>
              </a:spcBef>
              <a:buFont typeface="Arial" panose="020B0604020202020204" pitchFamily="34" charset="0"/>
              <a:buChar char="•"/>
            </a:pPr>
            <a:r>
              <a:rPr lang="en-AU" sz="2700" dirty="0">
                <a:gradFill>
                  <a:gsLst>
                    <a:gs pos="0">
                      <a:schemeClr val="tx1"/>
                    </a:gs>
                    <a:gs pos="86000">
                      <a:schemeClr val="tx1"/>
                    </a:gs>
                  </a:gsLst>
                  <a:lin ang="5400000" scaled="0"/>
                </a:gradFill>
                <a:latin typeface="Segoe UI Light" pitchFamily="34" charset="0"/>
              </a:rPr>
              <a:t>No need to sync AD</a:t>
            </a:r>
          </a:p>
          <a:p>
            <a:pPr marL="266700" indent="-266700">
              <a:lnSpc>
                <a:spcPct val="85000"/>
              </a:lnSpc>
              <a:spcBef>
                <a:spcPts val="500"/>
              </a:spcBef>
              <a:buFont typeface="Arial" panose="020B0604020202020204" pitchFamily="34" charset="0"/>
              <a:buChar char="•"/>
            </a:pPr>
            <a:r>
              <a:rPr lang="en-AU" sz="2700" dirty="0">
                <a:gradFill>
                  <a:gsLst>
                    <a:gs pos="0">
                      <a:schemeClr val="tx1"/>
                    </a:gs>
                    <a:gs pos="86000">
                      <a:schemeClr val="tx1"/>
                    </a:gs>
                  </a:gsLst>
                  <a:lin ang="5400000" scaled="0"/>
                </a:gradFill>
                <a:latin typeface="Segoe UI Light" pitchFamily="34" charset="0"/>
              </a:rPr>
              <a:t>Tokens can be chained and passed on to other systems</a:t>
            </a:r>
            <a:endParaRPr lang="en-US" sz="2700" dirty="0" err="1">
              <a:gradFill>
                <a:gsLst>
                  <a:gs pos="0">
                    <a:schemeClr val="tx1"/>
                  </a:gs>
                  <a:gs pos="86000">
                    <a:schemeClr val="tx1"/>
                  </a:gs>
                </a:gsLst>
                <a:lin ang="5400000" scaled="0"/>
              </a:gradFill>
              <a:latin typeface="Segoe UI Light" pitchFamily="34" charset="0"/>
            </a:endParaRPr>
          </a:p>
        </p:txBody>
      </p:sp>
    </p:spTree>
    <p:extLst>
      <p:ext uri="{BB962C8B-B14F-4D97-AF65-F5344CB8AC3E}">
        <p14:creationId xmlns:p14="http://schemas.microsoft.com/office/powerpoint/2010/main" val="369451713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Title only</a:t>
            </a:r>
            <a:endParaRPr lang="en-AU" dirty="0"/>
          </a:p>
        </p:txBody>
      </p:sp>
    </p:spTree>
    <p:extLst>
      <p:ext uri="{BB962C8B-B14F-4D97-AF65-F5344CB8AC3E}">
        <p14:creationId xmlns:p14="http://schemas.microsoft.com/office/powerpoint/2010/main" val="82538870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67695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endParaRPr lang="en-AU"/>
          </a:p>
        </p:txBody>
      </p:sp>
      <p:sp>
        <p:nvSpPr>
          <p:cNvPr id="16" name="Text Placeholder 15"/>
          <p:cNvSpPr>
            <a:spLocks noGrp="1"/>
          </p:cNvSpPr>
          <p:nvPr>
            <p:ph type="body" sz="quarter" idx="12"/>
          </p:nvPr>
        </p:nvSpPr>
        <p:spPr/>
        <p:txBody>
          <a:bodyPr/>
          <a:lstStyle/>
          <a:p>
            <a:endParaRPr lang="en-AU"/>
          </a:p>
        </p:txBody>
      </p:sp>
    </p:spTree>
    <p:extLst>
      <p:ext uri="{BB962C8B-B14F-4D97-AF65-F5344CB8AC3E}">
        <p14:creationId xmlns:p14="http://schemas.microsoft.com/office/powerpoint/2010/main" val="1041757841"/>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Text Placeholder 2"/>
          <p:cNvSpPr>
            <a:spLocks noGrp="1"/>
          </p:cNvSpPr>
          <p:nvPr>
            <p:ph type="body" sz="quarter" idx="12"/>
          </p:nvPr>
        </p:nvSpPr>
        <p:spPr/>
        <p:txBody>
          <a:bodyPr/>
          <a:lstStyle/>
          <a:p>
            <a:endParaRPr lang="en-AU"/>
          </a:p>
        </p:txBody>
      </p:sp>
    </p:spTree>
    <p:extLst>
      <p:ext uri="{BB962C8B-B14F-4D97-AF65-F5344CB8AC3E}">
        <p14:creationId xmlns:p14="http://schemas.microsoft.com/office/powerpoint/2010/main" val="711657853"/>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smtClean="0"/>
              <a:t>Enable a mobile workforce</a:t>
            </a:r>
            <a:endParaRPr lang="en-US" dirty="0" err="1"/>
          </a:p>
        </p:txBody>
      </p:sp>
      <p:pic>
        <p:nvPicPr>
          <p:cNvPr id="16" name="Picture 2" descr="http://www.tibco.com/blog/wp-content/uploads/2012/07/Mobile-workforce-solutions.jpg"/>
          <p:cNvPicPr>
            <a:picLocks noChangeAspect="1" noChangeArrowheads="1"/>
          </p:cNvPicPr>
          <p:nvPr/>
        </p:nvPicPr>
        <p:blipFill rotWithShape="1">
          <a:blip r:embed="rId2">
            <a:extLst>
              <a:ext uri="{28A0092B-C50C-407E-A947-70E740481C1C}">
                <a14:useLocalDpi xmlns:a14="http://schemas.microsoft.com/office/drawing/2010/main" val="0"/>
              </a:ext>
            </a:extLst>
          </a:blip>
          <a:srcRect r="5501"/>
          <a:stretch/>
        </p:blipFill>
        <p:spPr bwMode="auto">
          <a:xfrm>
            <a:off x="1839" y="1371600"/>
            <a:ext cx="9142161" cy="37719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http://blog.digitaltel.com/Portals/114029/images/New%20workforce-resized-600.jpg"/>
          <p:cNvPicPr>
            <a:picLocks noChangeAspect="1" noChangeArrowheads="1"/>
          </p:cNvPicPr>
          <p:nvPr/>
        </p:nvPicPr>
        <p:blipFill rotWithShape="1">
          <a:blip r:embed="rId3">
            <a:extLst>
              <a:ext uri="{28A0092B-C50C-407E-A947-70E740481C1C}">
                <a14:useLocalDpi xmlns:a14="http://schemas.microsoft.com/office/drawing/2010/main" val="0"/>
              </a:ext>
            </a:extLst>
          </a:blip>
          <a:srcRect l="2760" r="2741"/>
          <a:stretch/>
        </p:blipFill>
        <p:spPr bwMode="auto">
          <a:xfrm>
            <a:off x="1839" y="1371600"/>
            <a:ext cx="9142161" cy="3771900"/>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p:cNvGrpSpPr/>
          <p:nvPr/>
        </p:nvGrpSpPr>
        <p:grpSpPr>
          <a:xfrm>
            <a:off x="379117" y="1371600"/>
            <a:ext cx="3888084" cy="3569228"/>
            <a:chOff x="706338" y="1598333"/>
            <a:chExt cx="5184847" cy="4758971"/>
          </a:xfrm>
        </p:grpSpPr>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0511" y="4087268"/>
              <a:ext cx="1714500" cy="1714500"/>
            </a:xfrm>
            <a:prstGeom prst="rect">
              <a:avLst/>
            </a:prstGeom>
          </p:spPr>
        </p:pic>
        <p:sp>
          <p:nvSpPr>
            <p:cNvPr id="20" name="Oval 19"/>
            <p:cNvSpPr/>
            <p:nvPr/>
          </p:nvSpPr>
          <p:spPr bwMode="auto">
            <a:xfrm>
              <a:off x="3010427" y="3531733"/>
              <a:ext cx="2880758" cy="2825571"/>
            </a:xfrm>
            <a:prstGeom prst="ellipse">
              <a:avLst/>
            </a:prstGeom>
            <a:noFill/>
            <a:ln w="57150">
              <a:solidFill>
                <a:srgbClr val="00188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err="1">
                <a:gradFill>
                  <a:gsLst>
                    <a:gs pos="0">
                      <a:srgbClr val="FFFFFF"/>
                    </a:gs>
                    <a:gs pos="100000">
                      <a:srgbClr val="FFFFFF"/>
                    </a:gs>
                  </a:gsLst>
                  <a:lin ang="5400000" scaled="0"/>
                </a:gradFill>
                <a:ea typeface="Segoe UI" pitchFamily="34" charset="0"/>
                <a:cs typeface="Segoe UI" pitchFamily="34" charset="0"/>
              </a:endParaRPr>
            </a:p>
          </p:txBody>
        </p:sp>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6338" y="1598333"/>
              <a:ext cx="2079737" cy="2093982"/>
            </a:xfrm>
            <a:prstGeom prst="rect">
              <a:avLst/>
            </a:prstGeom>
          </p:spPr>
        </p:pic>
        <p:grpSp>
          <p:nvGrpSpPr>
            <p:cNvPr id="22" name="Group 21"/>
            <p:cNvGrpSpPr/>
            <p:nvPr/>
          </p:nvGrpSpPr>
          <p:grpSpPr>
            <a:xfrm>
              <a:off x="1362502" y="2648420"/>
              <a:ext cx="2971465" cy="2628846"/>
              <a:chOff x="3307049" y="2702405"/>
              <a:chExt cx="2971465" cy="2628846"/>
            </a:xfrm>
          </p:grpSpPr>
          <p:sp>
            <p:nvSpPr>
              <p:cNvPr id="23" name="Arc 22"/>
              <p:cNvSpPr/>
              <p:nvPr/>
            </p:nvSpPr>
            <p:spPr>
              <a:xfrm rot="20878821">
                <a:off x="3307049" y="2702405"/>
                <a:ext cx="2593189" cy="2628846"/>
              </a:xfrm>
              <a:prstGeom prst="arc">
                <a:avLst>
                  <a:gd name="adj1" fmla="val 16453676"/>
                  <a:gd name="adj2" fmla="val 21175684"/>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85384"/>
                <a:endParaRPr lang="en-US">
                  <a:solidFill>
                    <a:srgbClr val="000000"/>
                  </a:solidFill>
                </a:endParaRPr>
              </a:p>
            </p:txBody>
          </p:sp>
          <p:sp>
            <p:nvSpPr>
              <p:cNvPr id="24" name="Arc 23"/>
              <p:cNvSpPr/>
              <p:nvPr/>
            </p:nvSpPr>
            <p:spPr>
              <a:xfrm rot="721179" flipH="1">
                <a:off x="4471321" y="3466296"/>
                <a:ext cx="1807193" cy="1645865"/>
              </a:xfrm>
              <a:prstGeom prst="arc">
                <a:avLst>
                  <a:gd name="adj1" fmla="val 15248135"/>
                  <a:gd name="adj2" fmla="val 69259"/>
                </a:avLst>
              </a:prstGeom>
              <a:ln>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685384"/>
                <a:endParaRPr lang="en-US">
                  <a:solidFill>
                    <a:srgbClr val="000000"/>
                  </a:solidFill>
                </a:endParaRPr>
              </a:p>
            </p:txBody>
          </p:sp>
        </p:grpSp>
      </p:grpSp>
      <p:sp>
        <p:nvSpPr>
          <p:cNvPr id="25" name="TextBox 24"/>
          <p:cNvSpPr txBox="1"/>
          <p:nvPr/>
        </p:nvSpPr>
        <p:spPr>
          <a:xfrm>
            <a:off x="4732646" y="2371013"/>
            <a:ext cx="3894953" cy="2539435"/>
          </a:xfrm>
          <a:prstGeom prst="rect">
            <a:avLst/>
          </a:prstGeom>
          <a:noFill/>
        </p:spPr>
        <p:txBody>
          <a:bodyPr wrap="square" lIns="0" tIns="0" rIns="0" bIns="0" rtlCol="0">
            <a:spAutoFit/>
          </a:bodyPr>
          <a:lstStyle/>
          <a:p>
            <a:pPr marL="428528" indent="-428528" defTabSz="685384">
              <a:buFont typeface="Arial" panose="020B0604020202020204" pitchFamily="34" charset="0"/>
              <a:buChar char="•"/>
            </a:pPr>
            <a:r>
              <a:rPr lang="en-AU" sz="2700" dirty="0">
                <a:latin typeface="Segoe UI Light" pitchFamily="34" charset="0"/>
              </a:rPr>
              <a:t>Extend connectivity</a:t>
            </a:r>
          </a:p>
          <a:p>
            <a:pPr marL="428528" indent="-428528" defTabSz="685384">
              <a:buFont typeface="Arial" panose="020B0604020202020204" pitchFamily="34" charset="0"/>
              <a:buChar char="•"/>
            </a:pPr>
            <a:r>
              <a:rPr lang="en-AU" sz="2700" dirty="0">
                <a:latin typeface="Segoe UI Light" pitchFamily="34" charset="0"/>
              </a:rPr>
              <a:t>Align data format</a:t>
            </a:r>
          </a:p>
          <a:p>
            <a:pPr marL="428528" indent="-428528" defTabSz="685384">
              <a:buFont typeface="Arial" panose="020B0604020202020204" pitchFamily="34" charset="0"/>
              <a:buChar char="•"/>
            </a:pPr>
            <a:r>
              <a:rPr lang="en-AU" sz="2700" dirty="0">
                <a:latin typeface="Segoe UI Light" pitchFamily="34" charset="0"/>
              </a:rPr>
              <a:t>Delegate authentication</a:t>
            </a:r>
          </a:p>
          <a:p>
            <a:pPr marL="428528" indent="-428528" defTabSz="685384">
              <a:buFont typeface="Arial" panose="020B0604020202020204" pitchFamily="34" charset="0"/>
              <a:buChar char="•"/>
            </a:pPr>
            <a:r>
              <a:rPr lang="en-AU" sz="2700" dirty="0">
                <a:latin typeface="Segoe UI Light" pitchFamily="34" charset="0"/>
              </a:rPr>
              <a:t>Security</a:t>
            </a:r>
          </a:p>
          <a:p>
            <a:pPr marL="428528" indent="-428528" defTabSz="685384">
              <a:buFont typeface="Arial" panose="020B0604020202020204" pitchFamily="34" charset="0"/>
              <a:buChar char="•"/>
            </a:pPr>
            <a:endParaRPr lang="en-AU" sz="2700" dirty="0">
              <a:latin typeface="Segoe UI Light" pitchFamily="34" charset="0"/>
            </a:endParaRPr>
          </a:p>
          <a:p>
            <a:pPr defTabSz="685384"/>
            <a:endParaRPr lang="en-US" sz="3000" dirty="0" err="1">
              <a:latin typeface="Segoe UI Light" pitchFamily="34" charset="0"/>
            </a:endParaRPr>
          </a:p>
        </p:txBody>
      </p:sp>
      <p:grpSp>
        <p:nvGrpSpPr>
          <p:cNvPr id="47" name="Group 46"/>
          <p:cNvGrpSpPr/>
          <p:nvPr/>
        </p:nvGrpSpPr>
        <p:grpSpPr>
          <a:xfrm>
            <a:off x="1743442" y="-2086980"/>
            <a:ext cx="6134958" cy="1988534"/>
            <a:chOff x="1743442" y="-2086980"/>
            <a:chExt cx="6134958" cy="1988534"/>
          </a:xfrm>
        </p:grpSpPr>
        <p:sp>
          <p:nvSpPr>
            <p:cNvPr id="27" name="Rectangle 26"/>
            <p:cNvSpPr/>
            <p:nvPr/>
          </p:nvSpPr>
          <p:spPr bwMode="auto">
            <a:xfrm>
              <a:off x="6748976" y="-1061369"/>
              <a:ext cx="1129424" cy="58251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4251642" y="-1061369"/>
              <a:ext cx="1129424" cy="582515"/>
            </a:xfrm>
            <a:prstGeom prst="rect">
              <a:avLst/>
            </a:prstGeom>
            <a:solidFill>
              <a:srgbClr val="00B2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5489444" y="-2086980"/>
              <a:ext cx="1129424" cy="317718"/>
            </a:xfrm>
            <a:prstGeom prst="rect">
              <a:avLst/>
            </a:prstGeom>
            <a:solidFill>
              <a:srgbClr val="B4009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3002975" y="-1061369"/>
              <a:ext cx="1129424" cy="58251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6748976" y="-1706573"/>
              <a:ext cx="1129424" cy="582515"/>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bwMode="auto">
            <a:xfrm>
              <a:off x="3002975" y="-1706573"/>
              <a:ext cx="1129424" cy="582515"/>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5500309" y="-1706573"/>
              <a:ext cx="1129424" cy="582515"/>
            </a:xfrm>
            <a:prstGeom prst="rect">
              <a:avLst/>
            </a:prstGeom>
            <a:solidFill>
              <a:srgbClr val="EC008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1754308" y="-1706573"/>
              <a:ext cx="1129424" cy="582515"/>
            </a:xfrm>
            <a:prstGeom prst="rect">
              <a:avLst/>
            </a:prstGeom>
            <a:solidFill>
              <a:srgbClr val="FFF1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1754308" y="-1061369"/>
              <a:ext cx="1129424" cy="582515"/>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4251642" y="-1706573"/>
              <a:ext cx="1129424" cy="582515"/>
            </a:xfrm>
            <a:prstGeom prst="rect">
              <a:avLst/>
            </a:prstGeom>
            <a:solidFill>
              <a:srgbClr val="E8112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5500309" y="-1061369"/>
              <a:ext cx="1129424" cy="58251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37"/>
            <p:cNvSpPr/>
            <p:nvPr/>
          </p:nvSpPr>
          <p:spPr bwMode="auto">
            <a:xfrm>
              <a:off x="4251642" y="-416164"/>
              <a:ext cx="1129424" cy="317718"/>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a:off x="6738110" y="-2086980"/>
              <a:ext cx="1129424" cy="317718"/>
            </a:xfrm>
            <a:prstGeom prst="rect">
              <a:avLst/>
            </a:prstGeom>
            <a:solidFill>
              <a:srgbClr val="4423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2992109" y="-2086980"/>
              <a:ext cx="1129424" cy="317718"/>
            </a:xfrm>
            <a:prstGeom prst="rect">
              <a:avLst/>
            </a:prstGeom>
            <a:solidFill>
              <a:srgbClr val="DC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bwMode="auto">
            <a:xfrm>
              <a:off x="4240776" y="-2086980"/>
              <a:ext cx="1129424" cy="317718"/>
            </a:xfrm>
            <a:prstGeom prst="rect">
              <a:avLst/>
            </a:prstGeom>
            <a:solidFill>
              <a:srgbClr val="BA141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bwMode="auto">
            <a:xfrm>
              <a:off x="1743442" y="-2086980"/>
              <a:ext cx="1129424" cy="317718"/>
            </a:xfrm>
            <a:prstGeom prst="rect">
              <a:avLst/>
            </a:prstGeom>
            <a:solidFill>
              <a:srgbClr val="FCCB1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p:nvSpPr>
          <p:spPr bwMode="auto">
            <a:xfrm>
              <a:off x="1754308" y="-416164"/>
              <a:ext cx="1129424" cy="317718"/>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4" name="Rectangle 43"/>
            <p:cNvSpPr/>
            <p:nvPr/>
          </p:nvSpPr>
          <p:spPr bwMode="auto">
            <a:xfrm>
              <a:off x="3002975" y="-416164"/>
              <a:ext cx="1129424" cy="317718"/>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4"/>
            <p:cNvSpPr/>
            <p:nvPr/>
          </p:nvSpPr>
          <p:spPr bwMode="auto">
            <a:xfrm>
              <a:off x="5500309" y="-416164"/>
              <a:ext cx="1129424" cy="317718"/>
            </a:xfrm>
            <a:prstGeom prst="rect">
              <a:avLst/>
            </a:prstGeom>
            <a:solidFill>
              <a:srgbClr val="00723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6" name="Rectangle 45"/>
            <p:cNvSpPr/>
            <p:nvPr/>
          </p:nvSpPr>
          <p:spPr bwMode="auto">
            <a:xfrm>
              <a:off x="6748976" y="-416164"/>
              <a:ext cx="1129424" cy="317718"/>
            </a:xfrm>
            <a:prstGeom prst="rect">
              <a:avLst/>
            </a:prstGeom>
            <a:solidFill>
              <a:srgbClr val="008A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7939917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childTnLst>
                          </p:cTn>
                        </p:par>
                        <p:par>
                          <p:cTn id="8" fill="hold">
                            <p:stCondLst>
                              <p:cond delay="3000"/>
                            </p:stCondLst>
                            <p:childTnLst>
                              <p:par>
                                <p:cTn id="9" presetID="1" presetClass="exit" presetSubtype="0" fill="hold" nodeType="afterEffect">
                                  <p:stCondLst>
                                    <p:cond delay="0"/>
                                  </p:stCondLst>
                                  <p:childTnLst>
                                    <p:set>
                                      <p:cBhvr>
                                        <p:cTn id="10" dur="1" fill="hold">
                                          <p:stCondLst>
                                            <p:cond delay="0"/>
                                          </p:stCondLst>
                                        </p:cTn>
                                        <p:tgtEl>
                                          <p:spTgt spid="1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2000"/>
                                        <p:tgtEl>
                                          <p:spTgt spid="17"/>
                                        </p:tgtEl>
                                      </p:cBhvr>
                                    </p:animEffect>
                                    <p:set>
                                      <p:cBhvr>
                                        <p:cTn id="15" dur="1" fill="hold">
                                          <p:stCondLst>
                                            <p:cond delay="1999"/>
                                          </p:stCondLst>
                                        </p:cTn>
                                        <p:tgtEl>
                                          <p:spTgt spid="17"/>
                                        </p:tgtEl>
                                        <p:attrNameLst>
                                          <p:attrName>style.visibility</p:attrName>
                                        </p:attrNameLst>
                                      </p:cBhvr>
                                      <p:to>
                                        <p:strVal val="hidden"/>
                                      </p:to>
                                    </p:se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5">
                                            <p:txEl>
                                              <p:pRg st="0" end="0"/>
                                            </p:txEl>
                                          </p:spTgt>
                                        </p:tgtEl>
                                        <p:attrNameLst>
                                          <p:attrName>style.visibility</p:attrName>
                                        </p:attrNameLst>
                                      </p:cBhvr>
                                      <p:to>
                                        <p:strVal val="visible"/>
                                      </p:to>
                                    </p:set>
                                    <p:animEffect transition="in" filter="fade">
                                      <p:cBhvr>
                                        <p:cTn id="24" dur="500"/>
                                        <p:tgtEl>
                                          <p:spTgt spid="25">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5">
                                            <p:txEl>
                                              <p:pRg st="1" end="1"/>
                                            </p:txEl>
                                          </p:spTgt>
                                        </p:tgtEl>
                                        <p:attrNameLst>
                                          <p:attrName>style.visibility</p:attrName>
                                        </p:attrNameLst>
                                      </p:cBhvr>
                                      <p:to>
                                        <p:strVal val="visible"/>
                                      </p:to>
                                    </p:set>
                                    <p:animEffect transition="in" filter="fade">
                                      <p:cBhvr>
                                        <p:cTn id="29" dur="500"/>
                                        <p:tgtEl>
                                          <p:spTgt spid="2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5">
                                            <p:txEl>
                                              <p:pRg st="2" end="2"/>
                                            </p:txEl>
                                          </p:spTgt>
                                        </p:tgtEl>
                                        <p:attrNameLst>
                                          <p:attrName>style.visibility</p:attrName>
                                        </p:attrNameLst>
                                      </p:cBhvr>
                                      <p:to>
                                        <p:strVal val="visible"/>
                                      </p:to>
                                    </p:set>
                                    <p:animEffect transition="in" filter="fade">
                                      <p:cBhvr>
                                        <p:cTn id="34" dur="500"/>
                                        <p:tgtEl>
                                          <p:spTgt spid="25">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5">
                                            <p:txEl>
                                              <p:pRg st="3" end="3"/>
                                            </p:txEl>
                                          </p:spTgt>
                                        </p:tgtEl>
                                        <p:attrNameLst>
                                          <p:attrName>style.visibility</p:attrName>
                                        </p:attrNameLst>
                                      </p:cBhvr>
                                      <p:to>
                                        <p:strVal val="visible"/>
                                      </p:to>
                                    </p:set>
                                    <p:animEffect transition="in" filter="fade">
                                      <p:cBhvr>
                                        <p:cTn id="39" dur="500"/>
                                        <p:tgtEl>
                                          <p:spTgt spid="2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Title</a:t>
            </a:r>
            <a:endParaRPr lang="en-AU" dirty="0"/>
          </a:p>
        </p:txBody>
      </p:sp>
      <p:sp>
        <p:nvSpPr>
          <p:cNvPr id="5" name="Text Placeholder 4"/>
          <p:cNvSpPr>
            <a:spLocks noGrp="1"/>
          </p:cNvSpPr>
          <p:nvPr>
            <p:ph type="body" sz="quarter" idx="10"/>
          </p:nvPr>
        </p:nvSpPr>
        <p:spPr>
          <a:xfrm>
            <a:off x="130492" y="1509757"/>
            <a:ext cx="8740142" cy="750294"/>
          </a:xfrm>
        </p:spPr>
        <p:txBody>
          <a:bodyPr/>
          <a:lstStyle/>
          <a:p>
            <a:r>
              <a:rPr lang="en-AU" dirty="0" smtClean="0"/>
              <a:t>Level one content</a:t>
            </a:r>
          </a:p>
          <a:p>
            <a:pPr lvl="1"/>
            <a:r>
              <a:rPr lang="en-AU" dirty="0" smtClean="0"/>
              <a:t>Level 2 content</a:t>
            </a:r>
            <a:endParaRPr lang="en-AU" dirty="0"/>
          </a:p>
        </p:txBody>
      </p:sp>
    </p:spTree>
    <p:extLst>
      <p:ext uri="{BB962C8B-B14F-4D97-AF65-F5344CB8AC3E}">
        <p14:creationId xmlns:p14="http://schemas.microsoft.com/office/powerpoint/2010/main" val="109908896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128090" y="1911206"/>
            <a:ext cx="5258418" cy="3119539"/>
          </a:xfrm>
          <a:prstGeom prst="rect">
            <a:avLst/>
          </a:prstGeom>
        </p:spPr>
        <p:txBody>
          <a:bodyPr/>
          <a:lstStyle>
            <a:lvl1pPr algn="l" defTabSz="685752" rtl="0" eaLnBrk="1" latinLnBrk="0" hangingPunct="1">
              <a:lnSpc>
                <a:spcPct val="90000"/>
              </a:lnSpc>
              <a:spcBef>
                <a:spcPct val="0"/>
              </a:spcBef>
              <a:buNone/>
              <a:defRPr lang="en-US" sz="4000" b="0" kern="1200" cap="none" spc="-75"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spcAft>
                <a:spcPts val="1200"/>
              </a:spcAft>
            </a:pPr>
            <a:r>
              <a:rPr lang="en-AU" sz="6000" dirty="0" smtClean="0"/>
              <a:t>Thanks! </a:t>
            </a:r>
            <a:r>
              <a:rPr lang="en-AU" dirty="0"/>
              <a:t/>
            </a:r>
            <a:br>
              <a:rPr lang="en-AU" dirty="0"/>
            </a:br>
            <a:r>
              <a:rPr lang="en-AU" sz="3600" dirty="0" smtClean="0"/>
              <a:t>Don’t forget to complete your evaluations</a:t>
            </a:r>
          </a:p>
          <a:p>
            <a:pPr>
              <a:spcAft>
                <a:spcPts val="1200"/>
              </a:spcAft>
            </a:pPr>
            <a:r>
              <a:rPr lang="en-AU" sz="2200" dirty="0" smtClean="0">
                <a:latin typeface="+mn-lt"/>
              </a:rPr>
              <a:t/>
            </a:r>
            <a:br>
              <a:rPr lang="en-AU" sz="2200" dirty="0" smtClean="0">
                <a:latin typeface="+mn-lt"/>
              </a:rPr>
            </a:br>
            <a:r>
              <a:rPr lang="en-AU" sz="2200" dirty="0" smtClean="0">
                <a:latin typeface="+mn-lt"/>
              </a:rPr>
              <a:t>aka.ms/</a:t>
            </a:r>
            <a:r>
              <a:rPr lang="en-AU" sz="2200" dirty="0" err="1" smtClean="0">
                <a:latin typeface="+mn-lt"/>
              </a:rPr>
              <a:t>mytechedmel</a:t>
            </a:r>
            <a:endParaRPr lang="en-AU" sz="2200" dirty="0">
              <a:latin typeface="+mn-lt"/>
            </a:endParaRPr>
          </a:p>
        </p:txBody>
      </p:sp>
    </p:spTree>
    <p:extLst>
      <p:ext uri="{BB962C8B-B14F-4D97-AF65-F5344CB8AC3E}">
        <p14:creationId xmlns:p14="http://schemas.microsoft.com/office/powerpoint/2010/main" val="223041459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6671269" y="1766258"/>
            <a:ext cx="1442564" cy="472296"/>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2" rIns="34282" bIns="68565" numCol="1" spcCol="0" rtlCol="0" fromWordArt="0" anchor="ctr" anchorCtr="0" forceAA="0" compatLnSpc="1">
            <a:prstTxWarp prst="textNoShape">
              <a:avLst/>
            </a:prstTxWarp>
            <a:noAutofit/>
          </a:bodyPr>
          <a:lstStyle/>
          <a:p>
            <a:pPr algn="ctr" defTabSz="685420" fontAlgn="base">
              <a:spcBef>
                <a:spcPct val="0"/>
              </a:spcBef>
              <a:spcAft>
                <a:spcPct val="0"/>
              </a:spcAft>
            </a:pPr>
            <a:r>
              <a:rPr lang="en-US" sz="2100" b="1" spc="-37"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Back-end</a:t>
            </a:r>
          </a:p>
        </p:txBody>
      </p:sp>
      <p:sp>
        <p:nvSpPr>
          <p:cNvPr id="5" name="Rectangle 4"/>
          <p:cNvSpPr/>
          <p:nvPr/>
        </p:nvSpPr>
        <p:spPr bwMode="auto">
          <a:xfrm>
            <a:off x="577571" y="1766257"/>
            <a:ext cx="6046260" cy="47229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2" rIns="34282" bIns="68565" numCol="1" spcCol="0" rtlCol="0" fromWordArt="0" anchor="ctr" anchorCtr="0" forceAA="0" compatLnSpc="1">
            <a:prstTxWarp prst="textNoShape">
              <a:avLst/>
            </a:prstTxWarp>
            <a:noAutofit/>
          </a:bodyPr>
          <a:lstStyle/>
          <a:p>
            <a:pPr algn="ctr" defTabSz="685420" fontAlgn="base">
              <a:spcBef>
                <a:spcPct val="0"/>
              </a:spcBef>
              <a:spcAft>
                <a:spcPct val="0"/>
              </a:spcAft>
            </a:pPr>
            <a:r>
              <a:rPr lang="en-US" sz="2100" b="1" spc="-37"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App</a:t>
            </a:r>
          </a:p>
        </p:txBody>
      </p:sp>
      <p:sp>
        <p:nvSpPr>
          <p:cNvPr id="6" name="TextBox 5"/>
          <p:cNvSpPr txBox="1"/>
          <p:nvPr/>
        </p:nvSpPr>
        <p:spPr>
          <a:xfrm>
            <a:off x="577571" y="1156326"/>
            <a:ext cx="2428205" cy="470898"/>
          </a:xfrm>
          <a:prstGeom prst="rect">
            <a:avLst/>
          </a:prstGeom>
          <a:noFill/>
        </p:spPr>
        <p:txBody>
          <a:bodyPr wrap="none" lIns="0" tIns="0" rIns="0" bIns="0" rtlCol="0">
            <a:spAutoFit/>
          </a:bodyPr>
          <a:lstStyle/>
          <a:p>
            <a:r>
              <a:rPr lang="en-US" sz="30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Consumer app</a:t>
            </a:r>
          </a:p>
        </p:txBody>
      </p:sp>
      <p:grpSp>
        <p:nvGrpSpPr>
          <p:cNvPr id="7" name="Group 6"/>
          <p:cNvGrpSpPr/>
          <p:nvPr/>
        </p:nvGrpSpPr>
        <p:grpSpPr>
          <a:xfrm>
            <a:off x="577571" y="2840245"/>
            <a:ext cx="7536262" cy="1092860"/>
            <a:chOff x="767751" y="3786994"/>
            <a:chExt cx="10049774" cy="1457146"/>
          </a:xfrm>
        </p:grpSpPr>
        <p:sp>
          <p:nvSpPr>
            <p:cNvPr id="8" name="Rectangle 7"/>
            <p:cNvSpPr/>
            <p:nvPr/>
          </p:nvSpPr>
          <p:spPr bwMode="auto">
            <a:xfrm>
              <a:off x="2754702" y="4614412"/>
              <a:ext cx="8062823" cy="629728"/>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ctr" defTabSz="685420" fontAlgn="base">
                <a:spcBef>
                  <a:spcPct val="0"/>
                </a:spcBef>
                <a:spcAft>
                  <a:spcPct val="0"/>
                </a:spcAft>
              </a:pPr>
              <a:r>
                <a:rPr lang="en-US" sz="2100" b="1" spc="-37"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Back-end</a:t>
              </a:r>
            </a:p>
          </p:txBody>
        </p:sp>
        <p:sp>
          <p:nvSpPr>
            <p:cNvPr id="9" name="Rectangle 8"/>
            <p:cNvSpPr/>
            <p:nvPr/>
          </p:nvSpPr>
          <p:spPr bwMode="auto">
            <a:xfrm>
              <a:off x="767751" y="4614412"/>
              <a:ext cx="1923691" cy="629728"/>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ctr" defTabSz="685420" fontAlgn="base">
                <a:spcBef>
                  <a:spcPct val="0"/>
                </a:spcBef>
                <a:spcAft>
                  <a:spcPct val="0"/>
                </a:spcAft>
              </a:pPr>
              <a:r>
                <a:rPr lang="en-US" sz="2100" b="1" spc="-37"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App</a:t>
              </a:r>
            </a:p>
          </p:txBody>
        </p:sp>
        <p:sp>
          <p:nvSpPr>
            <p:cNvPr id="10" name="TextBox 9"/>
            <p:cNvSpPr txBox="1"/>
            <p:nvPr/>
          </p:nvSpPr>
          <p:spPr>
            <a:xfrm>
              <a:off x="767751" y="3786994"/>
              <a:ext cx="3164328" cy="627864"/>
            </a:xfrm>
            <a:prstGeom prst="rect">
              <a:avLst/>
            </a:prstGeom>
            <a:noFill/>
          </p:spPr>
          <p:txBody>
            <a:bodyPr wrap="none" lIns="0" tIns="0" rIns="0" bIns="0" rtlCol="0">
              <a:spAutoFit/>
            </a:bodyPr>
            <a:lstStyle/>
            <a:p>
              <a:r>
                <a:rPr lang="en-US" sz="3000" dirty="0">
                  <a:gradFill>
                    <a:gsLst>
                      <a:gs pos="0">
                        <a:schemeClr val="tx1">
                          <a:lumMod val="75000"/>
                          <a:lumOff val="25000"/>
                        </a:schemeClr>
                      </a:gs>
                      <a:gs pos="80000">
                        <a:schemeClr val="tx1">
                          <a:lumMod val="65000"/>
                          <a:lumOff val="35000"/>
                        </a:schemeClr>
                      </a:gs>
                    </a:gsLst>
                    <a:lin ang="16200000" scaled="0"/>
                  </a:gradFill>
                  <a:latin typeface="Segoe UI Light" pitchFamily="34" charset="0"/>
                </a:rPr>
                <a:t>Enterprise app</a:t>
              </a:r>
            </a:p>
          </p:txBody>
        </p:sp>
      </p:grpSp>
    </p:spTree>
    <p:extLst>
      <p:ext uri="{BB962C8B-B14F-4D97-AF65-F5344CB8AC3E}">
        <p14:creationId xmlns:p14="http://schemas.microsoft.com/office/powerpoint/2010/main" val="10417578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ceiton.com/CMS/DE/workflow/integration-SAP-GU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7300" y="946025"/>
            <a:ext cx="5929400" cy="4041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439326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quest.com/image/screenshot/stat-oracle-e-business-suite/stat-oracle-e-business-suite-screenshot-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8212" y="942975"/>
            <a:ext cx="7007576" cy="3974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510759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f.internetara.com/onbellek/12/12/07/iuuq_NV_00xxx_SL_tjfcfmhvjef_SL_dpn0cbtjdt0TjfcfmUppmtTdsffoTipu2_SL_kq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6190" y="925782"/>
            <a:ext cx="5411621" cy="40748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449881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bwMode="auto">
          <a:xfrm>
            <a:off x="3231404" y="3698851"/>
            <a:ext cx="493914" cy="661095"/>
          </a:xfrm>
          <a:custGeom>
            <a:avLst/>
            <a:gdLst>
              <a:gd name="connsiteX0" fmla="*/ 462028 w 924054"/>
              <a:gd name="connsiteY0" fmla="*/ 827763 h 1236652"/>
              <a:gd name="connsiteX1" fmla="*/ 409509 w 924054"/>
              <a:gd name="connsiteY1" fmla="*/ 880282 h 1236652"/>
              <a:gd name="connsiteX2" fmla="*/ 462028 w 924054"/>
              <a:gd name="connsiteY2" fmla="*/ 932801 h 1236652"/>
              <a:gd name="connsiteX3" fmla="*/ 514547 w 924054"/>
              <a:gd name="connsiteY3" fmla="*/ 880282 h 1236652"/>
              <a:gd name="connsiteX4" fmla="*/ 462028 w 924054"/>
              <a:gd name="connsiteY4" fmla="*/ 827763 h 1236652"/>
              <a:gd name="connsiteX5" fmla="*/ 137588 w 924054"/>
              <a:gd name="connsiteY5" fmla="*/ 722272 h 1236652"/>
              <a:gd name="connsiteX6" fmla="*/ 786466 w 924054"/>
              <a:gd name="connsiteY6" fmla="*/ 722272 h 1236652"/>
              <a:gd name="connsiteX7" fmla="*/ 924054 w 924054"/>
              <a:gd name="connsiteY7" fmla="*/ 808004 h 1236652"/>
              <a:gd name="connsiteX8" fmla="*/ 924054 w 924054"/>
              <a:gd name="connsiteY8" fmla="*/ 1150921 h 1236652"/>
              <a:gd name="connsiteX9" fmla="*/ 786466 w 924054"/>
              <a:gd name="connsiteY9" fmla="*/ 1236652 h 1236652"/>
              <a:gd name="connsiteX10" fmla="*/ 137588 w 924054"/>
              <a:gd name="connsiteY10" fmla="*/ 1236652 h 1236652"/>
              <a:gd name="connsiteX11" fmla="*/ 0 w 924054"/>
              <a:gd name="connsiteY11" fmla="*/ 1150921 h 1236652"/>
              <a:gd name="connsiteX12" fmla="*/ 0 w 924054"/>
              <a:gd name="connsiteY12" fmla="*/ 808004 h 1236652"/>
              <a:gd name="connsiteX13" fmla="*/ 137588 w 924054"/>
              <a:gd name="connsiteY13" fmla="*/ 722272 h 1236652"/>
              <a:gd name="connsiteX14" fmla="*/ 50171 w 924054"/>
              <a:gd name="connsiteY14" fmla="*/ 481515 h 1236652"/>
              <a:gd name="connsiteX15" fmla="*/ 873883 w 924054"/>
              <a:gd name="connsiteY15" fmla="*/ 481515 h 1236652"/>
              <a:gd name="connsiteX16" fmla="*/ 924054 w 924054"/>
              <a:gd name="connsiteY16" fmla="*/ 512777 h 1236652"/>
              <a:gd name="connsiteX17" fmla="*/ 924054 w 924054"/>
              <a:gd name="connsiteY17" fmla="*/ 637817 h 1236652"/>
              <a:gd name="connsiteX18" fmla="*/ 873883 w 924054"/>
              <a:gd name="connsiteY18" fmla="*/ 669078 h 1236652"/>
              <a:gd name="connsiteX19" fmla="*/ 50171 w 924054"/>
              <a:gd name="connsiteY19" fmla="*/ 669078 h 1236652"/>
              <a:gd name="connsiteX20" fmla="*/ 0 w 924054"/>
              <a:gd name="connsiteY20" fmla="*/ 637817 h 1236652"/>
              <a:gd name="connsiteX21" fmla="*/ 0 w 924054"/>
              <a:gd name="connsiteY21" fmla="*/ 512777 h 1236652"/>
              <a:gd name="connsiteX22" fmla="*/ 50171 w 924054"/>
              <a:gd name="connsiteY22" fmla="*/ 481515 h 1236652"/>
              <a:gd name="connsiteX23" fmla="*/ 50171 w 924054"/>
              <a:gd name="connsiteY23" fmla="*/ 240758 h 1236652"/>
              <a:gd name="connsiteX24" fmla="*/ 873883 w 924054"/>
              <a:gd name="connsiteY24" fmla="*/ 240758 h 1236652"/>
              <a:gd name="connsiteX25" fmla="*/ 924054 w 924054"/>
              <a:gd name="connsiteY25" fmla="*/ 272019 h 1236652"/>
              <a:gd name="connsiteX26" fmla="*/ 924054 w 924054"/>
              <a:gd name="connsiteY26" fmla="*/ 397059 h 1236652"/>
              <a:gd name="connsiteX27" fmla="*/ 873883 w 924054"/>
              <a:gd name="connsiteY27" fmla="*/ 428321 h 1236652"/>
              <a:gd name="connsiteX28" fmla="*/ 50171 w 924054"/>
              <a:gd name="connsiteY28" fmla="*/ 428321 h 1236652"/>
              <a:gd name="connsiteX29" fmla="*/ 0 w 924054"/>
              <a:gd name="connsiteY29" fmla="*/ 397059 h 1236652"/>
              <a:gd name="connsiteX30" fmla="*/ 0 w 924054"/>
              <a:gd name="connsiteY30" fmla="*/ 272019 h 1236652"/>
              <a:gd name="connsiteX31" fmla="*/ 50171 w 924054"/>
              <a:gd name="connsiteY31" fmla="*/ 240758 h 1236652"/>
              <a:gd name="connsiteX32" fmla="*/ 50171 w 924054"/>
              <a:gd name="connsiteY32" fmla="*/ 0 h 1236652"/>
              <a:gd name="connsiteX33" fmla="*/ 873883 w 924054"/>
              <a:gd name="connsiteY33" fmla="*/ 0 h 1236652"/>
              <a:gd name="connsiteX34" fmla="*/ 924054 w 924054"/>
              <a:gd name="connsiteY34" fmla="*/ 31262 h 1236652"/>
              <a:gd name="connsiteX35" fmla="*/ 924054 w 924054"/>
              <a:gd name="connsiteY35" fmla="*/ 156302 h 1236652"/>
              <a:gd name="connsiteX36" fmla="*/ 873883 w 924054"/>
              <a:gd name="connsiteY36" fmla="*/ 187564 h 1236652"/>
              <a:gd name="connsiteX37" fmla="*/ 50171 w 924054"/>
              <a:gd name="connsiteY37" fmla="*/ 187564 h 1236652"/>
              <a:gd name="connsiteX38" fmla="*/ 0 w 924054"/>
              <a:gd name="connsiteY38" fmla="*/ 156302 h 1236652"/>
              <a:gd name="connsiteX39" fmla="*/ 0 w 924054"/>
              <a:gd name="connsiteY39" fmla="*/ 31262 h 1236652"/>
              <a:gd name="connsiteX40" fmla="*/ 50171 w 924054"/>
              <a:gd name="connsiteY40" fmla="*/ 0 h 12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24054" h="1236652">
                <a:moveTo>
                  <a:pt x="462028" y="827763"/>
                </a:moveTo>
                <a:cubicBezTo>
                  <a:pt x="433023" y="827763"/>
                  <a:pt x="409509" y="851277"/>
                  <a:pt x="409509" y="880282"/>
                </a:cubicBezTo>
                <a:cubicBezTo>
                  <a:pt x="409509" y="909287"/>
                  <a:pt x="433023" y="932801"/>
                  <a:pt x="462028" y="932801"/>
                </a:cubicBezTo>
                <a:cubicBezTo>
                  <a:pt x="491033" y="932801"/>
                  <a:pt x="514547" y="909287"/>
                  <a:pt x="514547" y="880282"/>
                </a:cubicBezTo>
                <a:cubicBezTo>
                  <a:pt x="514547" y="851277"/>
                  <a:pt x="491033" y="827763"/>
                  <a:pt x="462028" y="827763"/>
                </a:cubicBezTo>
                <a:close/>
                <a:moveTo>
                  <a:pt x="137588" y="722272"/>
                </a:moveTo>
                <a:lnTo>
                  <a:pt x="786466" y="722272"/>
                </a:lnTo>
                <a:cubicBezTo>
                  <a:pt x="862454" y="722272"/>
                  <a:pt x="924054" y="760656"/>
                  <a:pt x="924054" y="808004"/>
                </a:cubicBezTo>
                <a:lnTo>
                  <a:pt x="924054" y="1150921"/>
                </a:lnTo>
                <a:cubicBezTo>
                  <a:pt x="924054" y="1198269"/>
                  <a:pt x="862454" y="1236652"/>
                  <a:pt x="786466" y="1236652"/>
                </a:cubicBezTo>
                <a:lnTo>
                  <a:pt x="137588" y="1236652"/>
                </a:lnTo>
                <a:cubicBezTo>
                  <a:pt x="61601" y="1236652"/>
                  <a:pt x="0" y="1198269"/>
                  <a:pt x="0" y="1150921"/>
                </a:cubicBezTo>
                <a:lnTo>
                  <a:pt x="0" y="808004"/>
                </a:lnTo>
                <a:cubicBezTo>
                  <a:pt x="0" y="760656"/>
                  <a:pt x="61601" y="722272"/>
                  <a:pt x="137588" y="722272"/>
                </a:cubicBezTo>
                <a:close/>
                <a:moveTo>
                  <a:pt x="50171" y="481515"/>
                </a:moveTo>
                <a:lnTo>
                  <a:pt x="873883" y="481515"/>
                </a:lnTo>
                <a:cubicBezTo>
                  <a:pt x="901591" y="481515"/>
                  <a:pt x="924054" y="495512"/>
                  <a:pt x="924054" y="512777"/>
                </a:cubicBezTo>
                <a:lnTo>
                  <a:pt x="924054" y="637817"/>
                </a:lnTo>
                <a:cubicBezTo>
                  <a:pt x="924054" y="655082"/>
                  <a:pt x="901591" y="669078"/>
                  <a:pt x="873883" y="669078"/>
                </a:cubicBezTo>
                <a:lnTo>
                  <a:pt x="50171" y="669078"/>
                </a:lnTo>
                <a:cubicBezTo>
                  <a:pt x="22463" y="669078"/>
                  <a:pt x="0" y="655082"/>
                  <a:pt x="0" y="637817"/>
                </a:cubicBezTo>
                <a:lnTo>
                  <a:pt x="0" y="512777"/>
                </a:lnTo>
                <a:cubicBezTo>
                  <a:pt x="0" y="495512"/>
                  <a:pt x="22463" y="481515"/>
                  <a:pt x="50171" y="481515"/>
                </a:cubicBezTo>
                <a:close/>
                <a:moveTo>
                  <a:pt x="50171" y="240758"/>
                </a:moveTo>
                <a:lnTo>
                  <a:pt x="873883" y="240758"/>
                </a:lnTo>
                <a:cubicBezTo>
                  <a:pt x="901591" y="240758"/>
                  <a:pt x="924054" y="254754"/>
                  <a:pt x="924054" y="272019"/>
                </a:cubicBezTo>
                <a:lnTo>
                  <a:pt x="924054" y="397059"/>
                </a:lnTo>
                <a:cubicBezTo>
                  <a:pt x="924054" y="414324"/>
                  <a:pt x="901591" y="428321"/>
                  <a:pt x="873883" y="428321"/>
                </a:cubicBezTo>
                <a:lnTo>
                  <a:pt x="50171" y="428321"/>
                </a:lnTo>
                <a:cubicBezTo>
                  <a:pt x="22463" y="428321"/>
                  <a:pt x="0" y="414324"/>
                  <a:pt x="0" y="397059"/>
                </a:cubicBezTo>
                <a:lnTo>
                  <a:pt x="0" y="272019"/>
                </a:lnTo>
                <a:cubicBezTo>
                  <a:pt x="0" y="254754"/>
                  <a:pt x="22463" y="240758"/>
                  <a:pt x="50171" y="240758"/>
                </a:cubicBezTo>
                <a:close/>
                <a:moveTo>
                  <a:pt x="50171" y="0"/>
                </a:moveTo>
                <a:lnTo>
                  <a:pt x="873883" y="0"/>
                </a:lnTo>
                <a:cubicBezTo>
                  <a:pt x="901591" y="0"/>
                  <a:pt x="924054" y="13997"/>
                  <a:pt x="924054" y="31262"/>
                </a:cubicBezTo>
                <a:lnTo>
                  <a:pt x="924054" y="156302"/>
                </a:lnTo>
                <a:cubicBezTo>
                  <a:pt x="924054" y="173567"/>
                  <a:pt x="901591" y="187564"/>
                  <a:pt x="873883" y="187564"/>
                </a:cubicBezTo>
                <a:lnTo>
                  <a:pt x="50171" y="187564"/>
                </a:lnTo>
                <a:cubicBezTo>
                  <a:pt x="22463" y="187564"/>
                  <a:pt x="0" y="173567"/>
                  <a:pt x="0" y="156302"/>
                </a:cubicBezTo>
                <a:lnTo>
                  <a:pt x="0" y="31262"/>
                </a:lnTo>
                <a:cubicBezTo>
                  <a:pt x="0" y="13997"/>
                  <a:pt x="22463" y="0"/>
                  <a:pt x="50171" y="0"/>
                </a:cubicBez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0" tIns="109704" rIns="137130" bIns="109704" numCol="1" spcCol="0" rtlCol="0" fromWordArt="0" anchor="t" anchorCtr="0" forceAA="0" compatLnSpc="1">
            <a:prstTxWarp prst="textNoShape">
              <a:avLst/>
            </a:prstTxWarp>
            <a:noAutofit/>
          </a:bodyPr>
          <a:lstStyle/>
          <a:p>
            <a:pPr algn="ctr" defTabSz="699196" fontAlgn="base">
              <a:lnSpc>
                <a:spcPct val="90000"/>
              </a:lnSpc>
              <a:spcBef>
                <a:spcPct val="0"/>
              </a:spcBef>
              <a:spcAft>
                <a:spcPct val="0"/>
              </a:spcAft>
            </a:pPr>
            <a:endParaRPr lang="en-US" sz="18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Freeform 2"/>
          <p:cNvSpPr/>
          <p:nvPr/>
        </p:nvSpPr>
        <p:spPr bwMode="auto">
          <a:xfrm>
            <a:off x="5076595" y="3698851"/>
            <a:ext cx="493914" cy="661095"/>
          </a:xfrm>
          <a:custGeom>
            <a:avLst/>
            <a:gdLst>
              <a:gd name="connsiteX0" fmla="*/ 462028 w 924054"/>
              <a:gd name="connsiteY0" fmla="*/ 827763 h 1236652"/>
              <a:gd name="connsiteX1" fmla="*/ 409509 w 924054"/>
              <a:gd name="connsiteY1" fmla="*/ 880282 h 1236652"/>
              <a:gd name="connsiteX2" fmla="*/ 462028 w 924054"/>
              <a:gd name="connsiteY2" fmla="*/ 932801 h 1236652"/>
              <a:gd name="connsiteX3" fmla="*/ 514547 w 924054"/>
              <a:gd name="connsiteY3" fmla="*/ 880282 h 1236652"/>
              <a:gd name="connsiteX4" fmla="*/ 462028 w 924054"/>
              <a:gd name="connsiteY4" fmla="*/ 827763 h 1236652"/>
              <a:gd name="connsiteX5" fmla="*/ 137588 w 924054"/>
              <a:gd name="connsiteY5" fmla="*/ 722272 h 1236652"/>
              <a:gd name="connsiteX6" fmla="*/ 786466 w 924054"/>
              <a:gd name="connsiteY6" fmla="*/ 722272 h 1236652"/>
              <a:gd name="connsiteX7" fmla="*/ 924054 w 924054"/>
              <a:gd name="connsiteY7" fmla="*/ 808004 h 1236652"/>
              <a:gd name="connsiteX8" fmla="*/ 924054 w 924054"/>
              <a:gd name="connsiteY8" fmla="*/ 1150921 h 1236652"/>
              <a:gd name="connsiteX9" fmla="*/ 786466 w 924054"/>
              <a:gd name="connsiteY9" fmla="*/ 1236652 h 1236652"/>
              <a:gd name="connsiteX10" fmla="*/ 137588 w 924054"/>
              <a:gd name="connsiteY10" fmla="*/ 1236652 h 1236652"/>
              <a:gd name="connsiteX11" fmla="*/ 0 w 924054"/>
              <a:gd name="connsiteY11" fmla="*/ 1150921 h 1236652"/>
              <a:gd name="connsiteX12" fmla="*/ 0 w 924054"/>
              <a:gd name="connsiteY12" fmla="*/ 808004 h 1236652"/>
              <a:gd name="connsiteX13" fmla="*/ 137588 w 924054"/>
              <a:gd name="connsiteY13" fmla="*/ 722272 h 1236652"/>
              <a:gd name="connsiteX14" fmla="*/ 50171 w 924054"/>
              <a:gd name="connsiteY14" fmla="*/ 481515 h 1236652"/>
              <a:gd name="connsiteX15" fmla="*/ 873883 w 924054"/>
              <a:gd name="connsiteY15" fmla="*/ 481515 h 1236652"/>
              <a:gd name="connsiteX16" fmla="*/ 924054 w 924054"/>
              <a:gd name="connsiteY16" fmla="*/ 512777 h 1236652"/>
              <a:gd name="connsiteX17" fmla="*/ 924054 w 924054"/>
              <a:gd name="connsiteY17" fmla="*/ 637817 h 1236652"/>
              <a:gd name="connsiteX18" fmla="*/ 873883 w 924054"/>
              <a:gd name="connsiteY18" fmla="*/ 669078 h 1236652"/>
              <a:gd name="connsiteX19" fmla="*/ 50171 w 924054"/>
              <a:gd name="connsiteY19" fmla="*/ 669078 h 1236652"/>
              <a:gd name="connsiteX20" fmla="*/ 0 w 924054"/>
              <a:gd name="connsiteY20" fmla="*/ 637817 h 1236652"/>
              <a:gd name="connsiteX21" fmla="*/ 0 w 924054"/>
              <a:gd name="connsiteY21" fmla="*/ 512777 h 1236652"/>
              <a:gd name="connsiteX22" fmla="*/ 50171 w 924054"/>
              <a:gd name="connsiteY22" fmla="*/ 481515 h 1236652"/>
              <a:gd name="connsiteX23" fmla="*/ 50171 w 924054"/>
              <a:gd name="connsiteY23" fmla="*/ 240758 h 1236652"/>
              <a:gd name="connsiteX24" fmla="*/ 873883 w 924054"/>
              <a:gd name="connsiteY24" fmla="*/ 240758 h 1236652"/>
              <a:gd name="connsiteX25" fmla="*/ 924054 w 924054"/>
              <a:gd name="connsiteY25" fmla="*/ 272019 h 1236652"/>
              <a:gd name="connsiteX26" fmla="*/ 924054 w 924054"/>
              <a:gd name="connsiteY26" fmla="*/ 397059 h 1236652"/>
              <a:gd name="connsiteX27" fmla="*/ 873883 w 924054"/>
              <a:gd name="connsiteY27" fmla="*/ 428321 h 1236652"/>
              <a:gd name="connsiteX28" fmla="*/ 50171 w 924054"/>
              <a:gd name="connsiteY28" fmla="*/ 428321 h 1236652"/>
              <a:gd name="connsiteX29" fmla="*/ 0 w 924054"/>
              <a:gd name="connsiteY29" fmla="*/ 397059 h 1236652"/>
              <a:gd name="connsiteX30" fmla="*/ 0 w 924054"/>
              <a:gd name="connsiteY30" fmla="*/ 272019 h 1236652"/>
              <a:gd name="connsiteX31" fmla="*/ 50171 w 924054"/>
              <a:gd name="connsiteY31" fmla="*/ 240758 h 1236652"/>
              <a:gd name="connsiteX32" fmla="*/ 50171 w 924054"/>
              <a:gd name="connsiteY32" fmla="*/ 0 h 1236652"/>
              <a:gd name="connsiteX33" fmla="*/ 873883 w 924054"/>
              <a:gd name="connsiteY33" fmla="*/ 0 h 1236652"/>
              <a:gd name="connsiteX34" fmla="*/ 924054 w 924054"/>
              <a:gd name="connsiteY34" fmla="*/ 31262 h 1236652"/>
              <a:gd name="connsiteX35" fmla="*/ 924054 w 924054"/>
              <a:gd name="connsiteY35" fmla="*/ 156302 h 1236652"/>
              <a:gd name="connsiteX36" fmla="*/ 873883 w 924054"/>
              <a:gd name="connsiteY36" fmla="*/ 187564 h 1236652"/>
              <a:gd name="connsiteX37" fmla="*/ 50171 w 924054"/>
              <a:gd name="connsiteY37" fmla="*/ 187564 h 1236652"/>
              <a:gd name="connsiteX38" fmla="*/ 0 w 924054"/>
              <a:gd name="connsiteY38" fmla="*/ 156302 h 1236652"/>
              <a:gd name="connsiteX39" fmla="*/ 0 w 924054"/>
              <a:gd name="connsiteY39" fmla="*/ 31262 h 1236652"/>
              <a:gd name="connsiteX40" fmla="*/ 50171 w 924054"/>
              <a:gd name="connsiteY40" fmla="*/ 0 h 12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24054" h="1236652">
                <a:moveTo>
                  <a:pt x="462028" y="827763"/>
                </a:moveTo>
                <a:cubicBezTo>
                  <a:pt x="433023" y="827763"/>
                  <a:pt x="409509" y="851277"/>
                  <a:pt x="409509" y="880282"/>
                </a:cubicBezTo>
                <a:cubicBezTo>
                  <a:pt x="409509" y="909287"/>
                  <a:pt x="433023" y="932801"/>
                  <a:pt x="462028" y="932801"/>
                </a:cubicBezTo>
                <a:cubicBezTo>
                  <a:pt x="491033" y="932801"/>
                  <a:pt x="514547" y="909287"/>
                  <a:pt x="514547" y="880282"/>
                </a:cubicBezTo>
                <a:cubicBezTo>
                  <a:pt x="514547" y="851277"/>
                  <a:pt x="491033" y="827763"/>
                  <a:pt x="462028" y="827763"/>
                </a:cubicBezTo>
                <a:close/>
                <a:moveTo>
                  <a:pt x="137588" y="722272"/>
                </a:moveTo>
                <a:lnTo>
                  <a:pt x="786466" y="722272"/>
                </a:lnTo>
                <a:cubicBezTo>
                  <a:pt x="862454" y="722272"/>
                  <a:pt x="924054" y="760656"/>
                  <a:pt x="924054" y="808004"/>
                </a:cubicBezTo>
                <a:lnTo>
                  <a:pt x="924054" y="1150921"/>
                </a:lnTo>
                <a:cubicBezTo>
                  <a:pt x="924054" y="1198269"/>
                  <a:pt x="862454" y="1236652"/>
                  <a:pt x="786466" y="1236652"/>
                </a:cubicBezTo>
                <a:lnTo>
                  <a:pt x="137588" y="1236652"/>
                </a:lnTo>
                <a:cubicBezTo>
                  <a:pt x="61601" y="1236652"/>
                  <a:pt x="0" y="1198269"/>
                  <a:pt x="0" y="1150921"/>
                </a:cubicBezTo>
                <a:lnTo>
                  <a:pt x="0" y="808004"/>
                </a:lnTo>
                <a:cubicBezTo>
                  <a:pt x="0" y="760656"/>
                  <a:pt x="61601" y="722272"/>
                  <a:pt x="137588" y="722272"/>
                </a:cubicBezTo>
                <a:close/>
                <a:moveTo>
                  <a:pt x="50171" y="481515"/>
                </a:moveTo>
                <a:lnTo>
                  <a:pt x="873883" y="481515"/>
                </a:lnTo>
                <a:cubicBezTo>
                  <a:pt x="901591" y="481515"/>
                  <a:pt x="924054" y="495512"/>
                  <a:pt x="924054" y="512777"/>
                </a:cubicBezTo>
                <a:lnTo>
                  <a:pt x="924054" y="637817"/>
                </a:lnTo>
                <a:cubicBezTo>
                  <a:pt x="924054" y="655082"/>
                  <a:pt x="901591" y="669078"/>
                  <a:pt x="873883" y="669078"/>
                </a:cubicBezTo>
                <a:lnTo>
                  <a:pt x="50171" y="669078"/>
                </a:lnTo>
                <a:cubicBezTo>
                  <a:pt x="22463" y="669078"/>
                  <a:pt x="0" y="655082"/>
                  <a:pt x="0" y="637817"/>
                </a:cubicBezTo>
                <a:lnTo>
                  <a:pt x="0" y="512777"/>
                </a:lnTo>
                <a:cubicBezTo>
                  <a:pt x="0" y="495512"/>
                  <a:pt x="22463" y="481515"/>
                  <a:pt x="50171" y="481515"/>
                </a:cubicBezTo>
                <a:close/>
                <a:moveTo>
                  <a:pt x="50171" y="240758"/>
                </a:moveTo>
                <a:lnTo>
                  <a:pt x="873883" y="240758"/>
                </a:lnTo>
                <a:cubicBezTo>
                  <a:pt x="901591" y="240758"/>
                  <a:pt x="924054" y="254754"/>
                  <a:pt x="924054" y="272019"/>
                </a:cubicBezTo>
                <a:lnTo>
                  <a:pt x="924054" y="397059"/>
                </a:lnTo>
                <a:cubicBezTo>
                  <a:pt x="924054" y="414324"/>
                  <a:pt x="901591" y="428321"/>
                  <a:pt x="873883" y="428321"/>
                </a:cubicBezTo>
                <a:lnTo>
                  <a:pt x="50171" y="428321"/>
                </a:lnTo>
                <a:cubicBezTo>
                  <a:pt x="22463" y="428321"/>
                  <a:pt x="0" y="414324"/>
                  <a:pt x="0" y="397059"/>
                </a:cubicBezTo>
                <a:lnTo>
                  <a:pt x="0" y="272019"/>
                </a:lnTo>
                <a:cubicBezTo>
                  <a:pt x="0" y="254754"/>
                  <a:pt x="22463" y="240758"/>
                  <a:pt x="50171" y="240758"/>
                </a:cubicBezTo>
                <a:close/>
                <a:moveTo>
                  <a:pt x="50171" y="0"/>
                </a:moveTo>
                <a:lnTo>
                  <a:pt x="873883" y="0"/>
                </a:lnTo>
                <a:cubicBezTo>
                  <a:pt x="901591" y="0"/>
                  <a:pt x="924054" y="13997"/>
                  <a:pt x="924054" y="31262"/>
                </a:cubicBezTo>
                <a:lnTo>
                  <a:pt x="924054" y="156302"/>
                </a:lnTo>
                <a:cubicBezTo>
                  <a:pt x="924054" y="173567"/>
                  <a:pt x="901591" y="187564"/>
                  <a:pt x="873883" y="187564"/>
                </a:cubicBezTo>
                <a:lnTo>
                  <a:pt x="50171" y="187564"/>
                </a:lnTo>
                <a:cubicBezTo>
                  <a:pt x="22463" y="187564"/>
                  <a:pt x="0" y="173567"/>
                  <a:pt x="0" y="156302"/>
                </a:cubicBezTo>
                <a:lnTo>
                  <a:pt x="0" y="31262"/>
                </a:lnTo>
                <a:cubicBezTo>
                  <a:pt x="0" y="13997"/>
                  <a:pt x="22463" y="0"/>
                  <a:pt x="50171" y="0"/>
                </a:cubicBez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0" tIns="109704" rIns="137130" bIns="109704" numCol="1" spcCol="0" rtlCol="0" fromWordArt="0" anchor="t" anchorCtr="0" forceAA="0" compatLnSpc="1">
            <a:prstTxWarp prst="textNoShape">
              <a:avLst/>
            </a:prstTxWarp>
            <a:noAutofit/>
          </a:bodyPr>
          <a:lstStyle/>
          <a:p>
            <a:pPr algn="ctr" defTabSz="699196" fontAlgn="base">
              <a:lnSpc>
                <a:spcPct val="90000"/>
              </a:lnSpc>
              <a:spcBef>
                <a:spcPct val="0"/>
              </a:spcBef>
              <a:spcAft>
                <a:spcPct val="0"/>
              </a:spcAft>
            </a:pPr>
            <a:endParaRPr lang="en-US" sz="18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p:cNvSpPr txBox="1"/>
          <p:nvPr/>
        </p:nvSpPr>
        <p:spPr>
          <a:xfrm>
            <a:off x="4798167" y="4359946"/>
            <a:ext cx="1089016" cy="329609"/>
          </a:xfrm>
          <a:prstGeom prst="rect">
            <a:avLst/>
          </a:prstGeom>
          <a:noFill/>
        </p:spPr>
        <p:txBody>
          <a:bodyPr wrap="square" lIns="0" tIns="0" rIns="0" bIns="0" rtlCol="0">
            <a:spAutoFit/>
          </a:bodyPr>
          <a:lstStyle/>
          <a:p>
            <a:pPr algn="ctr"/>
            <a:r>
              <a:rPr lang="en-AU" sz="2100" dirty="0">
                <a:gradFill>
                  <a:gsLst>
                    <a:gs pos="0">
                      <a:srgbClr val="FFFFFF"/>
                    </a:gs>
                    <a:gs pos="86000">
                      <a:srgbClr val="FFFFFF"/>
                    </a:gs>
                  </a:gsLst>
                  <a:lin ang="5400000" scaled="0"/>
                </a:gradFill>
                <a:latin typeface="Segoe UI Light" pitchFamily="34" charset="0"/>
              </a:rPr>
              <a:t>AD</a:t>
            </a:r>
            <a:endParaRPr lang="en-US" sz="2100" dirty="0" err="1">
              <a:gradFill>
                <a:gsLst>
                  <a:gs pos="0">
                    <a:srgbClr val="FFFFFF"/>
                  </a:gs>
                  <a:gs pos="86000">
                    <a:srgbClr val="FFFFFF"/>
                  </a:gs>
                </a:gsLst>
                <a:lin ang="5400000" scaled="0"/>
              </a:gradFill>
              <a:latin typeface="Segoe UI Light" pitchFamily="34" charset="0"/>
            </a:endParaRPr>
          </a:p>
        </p:txBody>
      </p:sp>
      <p:grpSp>
        <p:nvGrpSpPr>
          <p:cNvPr id="5" name="Group 4"/>
          <p:cNvGrpSpPr/>
          <p:nvPr/>
        </p:nvGrpSpPr>
        <p:grpSpPr>
          <a:xfrm>
            <a:off x="6393866" y="3698851"/>
            <a:ext cx="1089016" cy="990703"/>
            <a:chOff x="8212300" y="4908559"/>
            <a:chExt cx="1452227" cy="1320938"/>
          </a:xfrm>
        </p:grpSpPr>
        <p:sp>
          <p:nvSpPr>
            <p:cNvPr id="6" name="Freeform 5"/>
            <p:cNvSpPr/>
            <p:nvPr/>
          </p:nvSpPr>
          <p:spPr bwMode="auto">
            <a:xfrm>
              <a:off x="8611962" y="4908559"/>
              <a:ext cx="658645" cy="881459"/>
            </a:xfrm>
            <a:custGeom>
              <a:avLst/>
              <a:gdLst>
                <a:gd name="connsiteX0" fmla="*/ 462028 w 924054"/>
                <a:gd name="connsiteY0" fmla="*/ 827763 h 1236652"/>
                <a:gd name="connsiteX1" fmla="*/ 409509 w 924054"/>
                <a:gd name="connsiteY1" fmla="*/ 880282 h 1236652"/>
                <a:gd name="connsiteX2" fmla="*/ 462028 w 924054"/>
                <a:gd name="connsiteY2" fmla="*/ 932801 h 1236652"/>
                <a:gd name="connsiteX3" fmla="*/ 514547 w 924054"/>
                <a:gd name="connsiteY3" fmla="*/ 880282 h 1236652"/>
                <a:gd name="connsiteX4" fmla="*/ 462028 w 924054"/>
                <a:gd name="connsiteY4" fmla="*/ 827763 h 1236652"/>
                <a:gd name="connsiteX5" fmla="*/ 137588 w 924054"/>
                <a:gd name="connsiteY5" fmla="*/ 722272 h 1236652"/>
                <a:gd name="connsiteX6" fmla="*/ 786466 w 924054"/>
                <a:gd name="connsiteY6" fmla="*/ 722272 h 1236652"/>
                <a:gd name="connsiteX7" fmla="*/ 924054 w 924054"/>
                <a:gd name="connsiteY7" fmla="*/ 808004 h 1236652"/>
                <a:gd name="connsiteX8" fmla="*/ 924054 w 924054"/>
                <a:gd name="connsiteY8" fmla="*/ 1150921 h 1236652"/>
                <a:gd name="connsiteX9" fmla="*/ 786466 w 924054"/>
                <a:gd name="connsiteY9" fmla="*/ 1236652 h 1236652"/>
                <a:gd name="connsiteX10" fmla="*/ 137588 w 924054"/>
                <a:gd name="connsiteY10" fmla="*/ 1236652 h 1236652"/>
                <a:gd name="connsiteX11" fmla="*/ 0 w 924054"/>
                <a:gd name="connsiteY11" fmla="*/ 1150921 h 1236652"/>
                <a:gd name="connsiteX12" fmla="*/ 0 w 924054"/>
                <a:gd name="connsiteY12" fmla="*/ 808004 h 1236652"/>
                <a:gd name="connsiteX13" fmla="*/ 137588 w 924054"/>
                <a:gd name="connsiteY13" fmla="*/ 722272 h 1236652"/>
                <a:gd name="connsiteX14" fmla="*/ 50171 w 924054"/>
                <a:gd name="connsiteY14" fmla="*/ 481515 h 1236652"/>
                <a:gd name="connsiteX15" fmla="*/ 873883 w 924054"/>
                <a:gd name="connsiteY15" fmla="*/ 481515 h 1236652"/>
                <a:gd name="connsiteX16" fmla="*/ 924054 w 924054"/>
                <a:gd name="connsiteY16" fmla="*/ 512777 h 1236652"/>
                <a:gd name="connsiteX17" fmla="*/ 924054 w 924054"/>
                <a:gd name="connsiteY17" fmla="*/ 637817 h 1236652"/>
                <a:gd name="connsiteX18" fmla="*/ 873883 w 924054"/>
                <a:gd name="connsiteY18" fmla="*/ 669078 h 1236652"/>
                <a:gd name="connsiteX19" fmla="*/ 50171 w 924054"/>
                <a:gd name="connsiteY19" fmla="*/ 669078 h 1236652"/>
                <a:gd name="connsiteX20" fmla="*/ 0 w 924054"/>
                <a:gd name="connsiteY20" fmla="*/ 637817 h 1236652"/>
                <a:gd name="connsiteX21" fmla="*/ 0 w 924054"/>
                <a:gd name="connsiteY21" fmla="*/ 512777 h 1236652"/>
                <a:gd name="connsiteX22" fmla="*/ 50171 w 924054"/>
                <a:gd name="connsiteY22" fmla="*/ 481515 h 1236652"/>
                <a:gd name="connsiteX23" fmla="*/ 50171 w 924054"/>
                <a:gd name="connsiteY23" fmla="*/ 240758 h 1236652"/>
                <a:gd name="connsiteX24" fmla="*/ 873883 w 924054"/>
                <a:gd name="connsiteY24" fmla="*/ 240758 h 1236652"/>
                <a:gd name="connsiteX25" fmla="*/ 924054 w 924054"/>
                <a:gd name="connsiteY25" fmla="*/ 272019 h 1236652"/>
                <a:gd name="connsiteX26" fmla="*/ 924054 w 924054"/>
                <a:gd name="connsiteY26" fmla="*/ 397059 h 1236652"/>
                <a:gd name="connsiteX27" fmla="*/ 873883 w 924054"/>
                <a:gd name="connsiteY27" fmla="*/ 428321 h 1236652"/>
                <a:gd name="connsiteX28" fmla="*/ 50171 w 924054"/>
                <a:gd name="connsiteY28" fmla="*/ 428321 h 1236652"/>
                <a:gd name="connsiteX29" fmla="*/ 0 w 924054"/>
                <a:gd name="connsiteY29" fmla="*/ 397059 h 1236652"/>
                <a:gd name="connsiteX30" fmla="*/ 0 w 924054"/>
                <a:gd name="connsiteY30" fmla="*/ 272019 h 1236652"/>
                <a:gd name="connsiteX31" fmla="*/ 50171 w 924054"/>
                <a:gd name="connsiteY31" fmla="*/ 240758 h 1236652"/>
                <a:gd name="connsiteX32" fmla="*/ 50171 w 924054"/>
                <a:gd name="connsiteY32" fmla="*/ 0 h 1236652"/>
                <a:gd name="connsiteX33" fmla="*/ 873883 w 924054"/>
                <a:gd name="connsiteY33" fmla="*/ 0 h 1236652"/>
                <a:gd name="connsiteX34" fmla="*/ 924054 w 924054"/>
                <a:gd name="connsiteY34" fmla="*/ 31262 h 1236652"/>
                <a:gd name="connsiteX35" fmla="*/ 924054 w 924054"/>
                <a:gd name="connsiteY35" fmla="*/ 156302 h 1236652"/>
                <a:gd name="connsiteX36" fmla="*/ 873883 w 924054"/>
                <a:gd name="connsiteY36" fmla="*/ 187564 h 1236652"/>
                <a:gd name="connsiteX37" fmla="*/ 50171 w 924054"/>
                <a:gd name="connsiteY37" fmla="*/ 187564 h 1236652"/>
                <a:gd name="connsiteX38" fmla="*/ 0 w 924054"/>
                <a:gd name="connsiteY38" fmla="*/ 156302 h 1236652"/>
                <a:gd name="connsiteX39" fmla="*/ 0 w 924054"/>
                <a:gd name="connsiteY39" fmla="*/ 31262 h 1236652"/>
                <a:gd name="connsiteX40" fmla="*/ 50171 w 924054"/>
                <a:gd name="connsiteY40" fmla="*/ 0 h 12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24054" h="1236652">
                  <a:moveTo>
                    <a:pt x="462028" y="827763"/>
                  </a:moveTo>
                  <a:cubicBezTo>
                    <a:pt x="433023" y="827763"/>
                    <a:pt x="409509" y="851277"/>
                    <a:pt x="409509" y="880282"/>
                  </a:cubicBezTo>
                  <a:cubicBezTo>
                    <a:pt x="409509" y="909287"/>
                    <a:pt x="433023" y="932801"/>
                    <a:pt x="462028" y="932801"/>
                  </a:cubicBezTo>
                  <a:cubicBezTo>
                    <a:pt x="491033" y="932801"/>
                    <a:pt x="514547" y="909287"/>
                    <a:pt x="514547" y="880282"/>
                  </a:cubicBezTo>
                  <a:cubicBezTo>
                    <a:pt x="514547" y="851277"/>
                    <a:pt x="491033" y="827763"/>
                    <a:pt x="462028" y="827763"/>
                  </a:cubicBezTo>
                  <a:close/>
                  <a:moveTo>
                    <a:pt x="137588" y="722272"/>
                  </a:moveTo>
                  <a:lnTo>
                    <a:pt x="786466" y="722272"/>
                  </a:lnTo>
                  <a:cubicBezTo>
                    <a:pt x="862454" y="722272"/>
                    <a:pt x="924054" y="760656"/>
                    <a:pt x="924054" y="808004"/>
                  </a:cubicBezTo>
                  <a:lnTo>
                    <a:pt x="924054" y="1150921"/>
                  </a:lnTo>
                  <a:cubicBezTo>
                    <a:pt x="924054" y="1198269"/>
                    <a:pt x="862454" y="1236652"/>
                    <a:pt x="786466" y="1236652"/>
                  </a:cubicBezTo>
                  <a:lnTo>
                    <a:pt x="137588" y="1236652"/>
                  </a:lnTo>
                  <a:cubicBezTo>
                    <a:pt x="61601" y="1236652"/>
                    <a:pt x="0" y="1198269"/>
                    <a:pt x="0" y="1150921"/>
                  </a:cubicBezTo>
                  <a:lnTo>
                    <a:pt x="0" y="808004"/>
                  </a:lnTo>
                  <a:cubicBezTo>
                    <a:pt x="0" y="760656"/>
                    <a:pt x="61601" y="722272"/>
                    <a:pt x="137588" y="722272"/>
                  </a:cubicBezTo>
                  <a:close/>
                  <a:moveTo>
                    <a:pt x="50171" y="481515"/>
                  </a:moveTo>
                  <a:lnTo>
                    <a:pt x="873883" y="481515"/>
                  </a:lnTo>
                  <a:cubicBezTo>
                    <a:pt x="901591" y="481515"/>
                    <a:pt x="924054" y="495512"/>
                    <a:pt x="924054" y="512777"/>
                  </a:cubicBezTo>
                  <a:lnTo>
                    <a:pt x="924054" y="637817"/>
                  </a:lnTo>
                  <a:cubicBezTo>
                    <a:pt x="924054" y="655082"/>
                    <a:pt x="901591" y="669078"/>
                    <a:pt x="873883" y="669078"/>
                  </a:cubicBezTo>
                  <a:lnTo>
                    <a:pt x="50171" y="669078"/>
                  </a:lnTo>
                  <a:cubicBezTo>
                    <a:pt x="22463" y="669078"/>
                    <a:pt x="0" y="655082"/>
                    <a:pt x="0" y="637817"/>
                  </a:cubicBezTo>
                  <a:lnTo>
                    <a:pt x="0" y="512777"/>
                  </a:lnTo>
                  <a:cubicBezTo>
                    <a:pt x="0" y="495512"/>
                    <a:pt x="22463" y="481515"/>
                    <a:pt x="50171" y="481515"/>
                  </a:cubicBezTo>
                  <a:close/>
                  <a:moveTo>
                    <a:pt x="50171" y="240758"/>
                  </a:moveTo>
                  <a:lnTo>
                    <a:pt x="873883" y="240758"/>
                  </a:lnTo>
                  <a:cubicBezTo>
                    <a:pt x="901591" y="240758"/>
                    <a:pt x="924054" y="254754"/>
                    <a:pt x="924054" y="272019"/>
                  </a:cubicBezTo>
                  <a:lnTo>
                    <a:pt x="924054" y="397059"/>
                  </a:lnTo>
                  <a:cubicBezTo>
                    <a:pt x="924054" y="414324"/>
                    <a:pt x="901591" y="428321"/>
                    <a:pt x="873883" y="428321"/>
                  </a:cubicBezTo>
                  <a:lnTo>
                    <a:pt x="50171" y="428321"/>
                  </a:lnTo>
                  <a:cubicBezTo>
                    <a:pt x="22463" y="428321"/>
                    <a:pt x="0" y="414324"/>
                    <a:pt x="0" y="397059"/>
                  </a:cubicBezTo>
                  <a:lnTo>
                    <a:pt x="0" y="272019"/>
                  </a:lnTo>
                  <a:cubicBezTo>
                    <a:pt x="0" y="254754"/>
                    <a:pt x="22463" y="240758"/>
                    <a:pt x="50171" y="240758"/>
                  </a:cubicBezTo>
                  <a:close/>
                  <a:moveTo>
                    <a:pt x="50171" y="0"/>
                  </a:moveTo>
                  <a:lnTo>
                    <a:pt x="873883" y="0"/>
                  </a:lnTo>
                  <a:cubicBezTo>
                    <a:pt x="901591" y="0"/>
                    <a:pt x="924054" y="13997"/>
                    <a:pt x="924054" y="31262"/>
                  </a:cubicBezTo>
                  <a:lnTo>
                    <a:pt x="924054" y="156302"/>
                  </a:lnTo>
                  <a:cubicBezTo>
                    <a:pt x="924054" y="173567"/>
                    <a:pt x="901591" y="187564"/>
                    <a:pt x="873883" y="187564"/>
                  </a:cubicBezTo>
                  <a:lnTo>
                    <a:pt x="50171" y="187564"/>
                  </a:lnTo>
                  <a:cubicBezTo>
                    <a:pt x="22463" y="187564"/>
                    <a:pt x="0" y="173567"/>
                    <a:pt x="0" y="156302"/>
                  </a:cubicBezTo>
                  <a:lnTo>
                    <a:pt x="0" y="31262"/>
                  </a:lnTo>
                  <a:cubicBezTo>
                    <a:pt x="0" y="13997"/>
                    <a:pt x="22463" y="0"/>
                    <a:pt x="50171" y="0"/>
                  </a:cubicBez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699196" fontAlgn="base">
                <a:lnSpc>
                  <a:spcPct val="90000"/>
                </a:lnSpc>
                <a:spcBef>
                  <a:spcPct val="0"/>
                </a:spcBef>
                <a:spcAft>
                  <a:spcPct val="0"/>
                </a:spcAft>
              </a:pPr>
              <a:endParaRPr lang="en-US" sz="18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a:off x="8212300" y="5790018"/>
              <a:ext cx="1452227" cy="439479"/>
            </a:xfrm>
            <a:prstGeom prst="rect">
              <a:avLst/>
            </a:prstGeom>
            <a:noFill/>
          </p:spPr>
          <p:txBody>
            <a:bodyPr wrap="square" lIns="0" tIns="0" rIns="0" bIns="0" rtlCol="0">
              <a:spAutoFit/>
            </a:bodyPr>
            <a:lstStyle/>
            <a:p>
              <a:pPr algn="ctr"/>
              <a:r>
                <a:rPr lang="en-AU" sz="2100" dirty="0">
                  <a:gradFill>
                    <a:gsLst>
                      <a:gs pos="0">
                        <a:srgbClr val="FFFFFF"/>
                      </a:gs>
                      <a:gs pos="86000">
                        <a:srgbClr val="FFFFFF"/>
                      </a:gs>
                    </a:gsLst>
                    <a:lin ang="5400000" scaled="0"/>
                  </a:gradFill>
                  <a:latin typeface="Segoe UI Light" pitchFamily="34" charset="0"/>
                </a:rPr>
                <a:t>LOB</a:t>
              </a:r>
              <a:endParaRPr lang="en-US" sz="2100" dirty="0" err="1">
                <a:gradFill>
                  <a:gsLst>
                    <a:gs pos="0">
                      <a:srgbClr val="FFFFFF"/>
                    </a:gs>
                    <a:gs pos="86000">
                      <a:srgbClr val="FFFFFF"/>
                    </a:gs>
                  </a:gsLst>
                  <a:lin ang="5400000" scaled="0"/>
                </a:gradFill>
                <a:latin typeface="Segoe UI Light" pitchFamily="34" charset="0"/>
              </a:endParaRPr>
            </a:p>
          </p:txBody>
        </p:sp>
      </p:grpSp>
      <p:cxnSp>
        <p:nvCxnSpPr>
          <p:cNvPr id="8" name="Straight Arrow Connector 7"/>
          <p:cNvCxnSpPr/>
          <p:nvPr/>
        </p:nvCxnSpPr>
        <p:spPr>
          <a:xfrm flipH="1" flipV="1">
            <a:off x="3969848" y="4029681"/>
            <a:ext cx="837161" cy="3077"/>
          </a:xfrm>
          <a:prstGeom prst="straightConnector1">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6940526" y="2950081"/>
            <a:ext cx="7086" cy="663158"/>
          </a:xfrm>
          <a:prstGeom prst="straightConnector1">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5746405" y="4024784"/>
            <a:ext cx="837161" cy="3077"/>
          </a:xfrm>
          <a:prstGeom prst="straightConnector1">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 name="Elbow Connector 10"/>
          <p:cNvCxnSpPr/>
          <p:nvPr/>
        </p:nvCxnSpPr>
        <p:spPr>
          <a:xfrm rot="16200000" flipH="1">
            <a:off x="4396595" y="-917163"/>
            <a:ext cx="93532" cy="4990022"/>
          </a:xfrm>
          <a:prstGeom prst="bentConnector3">
            <a:avLst>
              <a:gd name="adj1" fmla="val -501499"/>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 name="Elbow Connector 11"/>
          <p:cNvCxnSpPr/>
          <p:nvPr/>
        </p:nvCxnSpPr>
        <p:spPr>
          <a:xfrm rot="16200000" flipH="1">
            <a:off x="1714515" y="2704265"/>
            <a:ext cx="1559252" cy="1091580"/>
          </a:xfrm>
          <a:prstGeom prst="bentConnector3">
            <a:avLst>
              <a:gd name="adj1" fmla="val 100207"/>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1609725" y="1745026"/>
            <a:ext cx="656518" cy="647974"/>
            <a:chOff x="1216063" y="3302328"/>
            <a:chExt cx="875481" cy="863965"/>
          </a:xfrm>
        </p:grpSpPr>
        <p:grpSp>
          <p:nvGrpSpPr>
            <p:cNvPr id="14" name="Group 13"/>
            <p:cNvGrpSpPr/>
            <p:nvPr/>
          </p:nvGrpSpPr>
          <p:grpSpPr>
            <a:xfrm>
              <a:off x="1216063" y="3302328"/>
              <a:ext cx="267239" cy="406042"/>
              <a:chOff x="9707868" y="5386947"/>
              <a:chExt cx="363464" cy="552246"/>
            </a:xfrm>
          </p:grpSpPr>
          <p:sp>
            <p:nvSpPr>
              <p:cNvPr id="34" name="Freeform 107"/>
              <p:cNvSpPr>
                <a:spLocks noEditPoints="1"/>
              </p:cNvSpPr>
              <p:nvPr/>
            </p:nvSpPr>
            <p:spPr bwMode="auto">
              <a:xfrm rot="5400000">
                <a:off x="9614027" y="5481888"/>
                <a:ext cx="552246" cy="362364"/>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pic>
            <p:nvPicPr>
              <p:cNvPr id="35" name="Picture 34"/>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9707868" y="5466539"/>
                <a:ext cx="309405" cy="3944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1529739" y="3302331"/>
              <a:ext cx="263180" cy="406041"/>
              <a:chOff x="10261489" y="5386951"/>
              <a:chExt cx="357943" cy="552244"/>
            </a:xfrm>
          </p:grpSpPr>
          <p:sp>
            <p:nvSpPr>
              <p:cNvPr id="32" name="Freeform 107"/>
              <p:cNvSpPr>
                <a:spLocks noEditPoints="1"/>
              </p:cNvSpPr>
              <p:nvPr/>
            </p:nvSpPr>
            <p:spPr bwMode="auto">
              <a:xfrm rot="5400000">
                <a:off x="10164339" y="5484101"/>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pic>
            <p:nvPicPr>
              <p:cNvPr id="33" name="Picture 6" descr="http://www.kizel.com/http:/www.kizel.com/wp-content/img/2010/03/Apple-Logo.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356561" y="5552817"/>
                <a:ext cx="167799" cy="1845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p:cNvGrpSpPr/>
            <p:nvPr/>
          </p:nvGrpSpPr>
          <p:grpSpPr>
            <a:xfrm>
              <a:off x="1828364" y="3302332"/>
              <a:ext cx="263180" cy="406041"/>
              <a:chOff x="10693040" y="5386952"/>
              <a:chExt cx="357943" cy="552244"/>
            </a:xfrm>
          </p:grpSpPr>
          <p:pic>
            <p:nvPicPr>
              <p:cNvPr id="30" name="Picture 3" descr="F:\MyPhotos\Logos\Android_B_withBug_060311.png"/>
              <p:cNvPicPr>
                <a:picLocks noChangeAspect="1" noChangeArrowheads="1"/>
              </p:cNvPicPr>
              <p:nvPr/>
            </p:nvPicPr>
            <p:blipFill rotWithShape="1">
              <a:blip r:embed="rId6" cstate="screen">
                <a:biLevel thresh="50000"/>
                <a:extLst>
                  <a:ext uri="{28A0092B-C50C-407E-A947-70E740481C1C}">
                    <a14:useLocalDpi xmlns:a14="http://schemas.microsoft.com/office/drawing/2010/main"/>
                  </a:ext>
                </a:extLst>
              </a:blip>
              <a:srcRect/>
              <a:stretch/>
            </p:blipFill>
            <p:spPr bwMode="auto">
              <a:xfrm>
                <a:off x="10792136" y="5564981"/>
                <a:ext cx="159750" cy="176809"/>
              </a:xfrm>
              <a:prstGeom prst="rect">
                <a:avLst/>
              </a:prstGeom>
              <a:noFill/>
              <a:extLst>
                <a:ext uri="{909E8E84-426E-40DD-AFC4-6F175D3DCCD1}">
                  <a14:hiddenFill xmlns:a14="http://schemas.microsoft.com/office/drawing/2010/main">
                    <a:solidFill>
                      <a:srgbClr val="FFFFFF"/>
                    </a:solidFill>
                  </a14:hiddenFill>
                </a:ext>
              </a:extLst>
            </p:spPr>
          </p:pic>
          <p:sp>
            <p:nvSpPr>
              <p:cNvPr id="31" name="Freeform 107"/>
              <p:cNvSpPr>
                <a:spLocks noEditPoints="1"/>
              </p:cNvSpPr>
              <p:nvPr/>
            </p:nvSpPr>
            <p:spPr bwMode="auto">
              <a:xfrm rot="5400000">
                <a:off x="10595890" y="5484102"/>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grpSp>
        <p:grpSp>
          <p:nvGrpSpPr>
            <p:cNvPr id="17" name="Group 16"/>
            <p:cNvGrpSpPr/>
            <p:nvPr/>
          </p:nvGrpSpPr>
          <p:grpSpPr>
            <a:xfrm>
              <a:off x="1792920" y="3859126"/>
              <a:ext cx="125444" cy="265112"/>
              <a:chOff x="11178846" y="5553468"/>
              <a:chExt cx="170613" cy="360571"/>
            </a:xfrm>
          </p:grpSpPr>
          <p:pic>
            <p:nvPicPr>
              <p:cNvPr id="28" name="Picture 3" descr="F:\MyPhotos\Logos\Android_B_withBug_060311.png"/>
              <p:cNvPicPr>
                <a:picLocks noChangeAspect="1" noChangeArrowheads="1"/>
              </p:cNvPicPr>
              <p:nvPr/>
            </p:nvPicPr>
            <p:blipFill rotWithShape="1">
              <a:blip r:embed="rId6" cstate="screen">
                <a:biLevel thresh="50000"/>
                <a:extLst>
                  <a:ext uri="{28A0092B-C50C-407E-A947-70E740481C1C}">
                    <a14:useLocalDpi xmlns:a14="http://schemas.microsoft.com/office/drawing/2010/main"/>
                  </a:ext>
                </a:extLst>
              </a:blip>
              <a:srcRect/>
              <a:stretch/>
            </p:blipFill>
            <p:spPr bwMode="auto">
              <a:xfrm>
                <a:off x="11202890" y="5646229"/>
                <a:ext cx="120023" cy="13283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a:off x="11178846" y="5553468"/>
                <a:ext cx="170613" cy="360571"/>
              </a:xfrm>
              <a:prstGeom prst="rect">
                <a:avLst/>
              </a:prstGeom>
            </p:spPr>
          </p:pic>
        </p:grpSp>
        <p:grpSp>
          <p:nvGrpSpPr>
            <p:cNvPr id="18" name="Group 17"/>
            <p:cNvGrpSpPr/>
            <p:nvPr/>
          </p:nvGrpSpPr>
          <p:grpSpPr>
            <a:xfrm>
              <a:off x="1594159" y="3845864"/>
              <a:ext cx="132187" cy="279361"/>
              <a:chOff x="10908518" y="5535431"/>
              <a:chExt cx="179783" cy="379950"/>
            </a:xfrm>
          </p:grpSpPr>
          <p:grpSp>
            <p:nvGrpSpPr>
              <p:cNvPr id="22" name="Group 21"/>
              <p:cNvGrpSpPr/>
              <p:nvPr/>
            </p:nvGrpSpPr>
            <p:grpSpPr>
              <a:xfrm>
                <a:off x="10908518" y="5535431"/>
                <a:ext cx="179783" cy="379950"/>
                <a:chOff x="13012681" y="-1062706"/>
                <a:chExt cx="2684519" cy="5673423"/>
              </a:xfrm>
            </p:grpSpPr>
            <p:pic>
              <p:nvPicPr>
                <p:cNvPr id="24" name="Picture 23"/>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a:off x="13012681" y="-1062706"/>
                  <a:ext cx="2684519" cy="5673423"/>
                </a:xfrm>
                <a:prstGeom prst="rect">
                  <a:avLst/>
                </a:prstGeom>
              </p:spPr>
            </p:pic>
            <p:sp>
              <p:nvSpPr>
                <p:cNvPr id="25" name="Rectangle 24"/>
                <p:cNvSpPr/>
                <p:nvPr/>
              </p:nvSpPr>
              <p:spPr bwMode="auto">
                <a:xfrm>
                  <a:off x="132842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148336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Oval 26"/>
                <p:cNvSpPr/>
                <p:nvPr/>
              </p:nvSpPr>
              <p:spPr bwMode="auto">
                <a:xfrm>
                  <a:off x="14160500" y="3873817"/>
                  <a:ext cx="448075" cy="44807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grpSp>
          <p:pic>
            <p:nvPicPr>
              <p:cNvPr id="23" name="Picture 6" descr="http://www.kizel.com/http:/www.kizel.com/wp-content/img/2010/03/Apple-Logo.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945017" y="5653385"/>
                <a:ext cx="114609" cy="126070"/>
              </a:xfrm>
              <a:prstGeom prst="rect">
                <a:avLst/>
              </a:prstGeom>
              <a:noFill/>
              <a:extLst>
                <a:ext uri="{909E8E84-426E-40DD-AFC4-6F175D3DCCD1}">
                  <a14:hiddenFill xmlns:a14="http://schemas.microsoft.com/office/drawing/2010/main">
                    <a:solidFill>
                      <a:srgbClr val="FFFFFF"/>
                    </a:solidFill>
                  </a14:hiddenFill>
                </a:ext>
              </a:extLst>
            </p:spPr>
          </p:pic>
        </p:grpSp>
        <p:pic>
          <p:nvPicPr>
            <p:cNvPr id="19" name="Picture 2" descr="\\MAGNUM\Projects\Microsoft\Cloud Power FY12\Design\ICONS_PNG\Devices.png"/>
            <p:cNvPicPr>
              <a:picLocks noChangeAspect="1" noChangeArrowheads="1"/>
            </p:cNvPicPr>
            <p:nvPr/>
          </p:nvPicPr>
          <p:blipFill>
            <a:blip r:embed="rId11" cstate="print">
              <a:biLevel thresh="50000"/>
            </a:blip>
            <a:srcRect l="56000" t="50000" r="10000" b="4000"/>
            <a:stretch>
              <a:fillRect/>
            </a:stretch>
          </p:blipFill>
          <p:spPr bwMode="auto">
            <a:xfrm>
              <a:off x="1325057" y="3816312"/>
              <a:ext cx="258681" cy="349981"/>
            </a:xfrm>
            <a:prstGeom prst="rect">
              <a:avLst/>
            </a:prstGeom>
            <a:noFill/>
            <a:ln>
              <a:noFill/>
            </a:ln>
          </p:spPr>
        </p:pic>
        <p:sp>
          <p:nvSpPr>
            <p:cNvPr id="20" name="Rectangle 19"/>
            <p:cNvSpPr/>
            <p:nvPr/>
          </p:nvSpPr>
          <p:spPr bwMode="auto">
            <a:xfrm>
              <a:off x="1404269" y="3882412"/>
              <a:ext cx="111600" cy="19762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ea typeface="Segoe UI" pitchFamily="34" charset="0"/>
                <a:cs typeface="Segoe UI" pitchFamily="34" charset="0"/>
              </a:endParaRPr>
            </a:p>
          </p:txBody>
        </p:sp>
        <p:pic>
          <p:nvPicPr>
            <p:cNvPr id="21" name="Picture 20"/>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1383186" y="3894305"/>
              <a:ext cx="128413" cy="163716"/>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36" name="Straight Arrow Connector 35"/>
          <p:cNvCxnSpPr/>
          <p:nvPr/>
        </p:nvCxnSpPr>
        <p:spPr>
          <a:xfrm flipH="1" flipV="1">
            <a:off x="3456503" y="2950080"/>
            <a:ext cx="14304" cy="683716"/>
          </a:xfrm>
          <a:prstGeom prst="straightConnector1">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37" name="Group 36"/>
          <p:cNvGrpSpPr/>
          <p:nvPr/>
        </p:nvGrpSpPr>
        <p:grpSpPr>
          <a:xfrm>
            <a:off x="4755624" y="1463810"/>
            <a:ext cx="1791569" cy="1200317"/>
            <a:chOff x="6096676" y="1415860"/>
            <a:chExt cx="2389097" cy="1600423"/>
          </a:xfrm>
        </p:grpSpPr>
        <p:cxnSp>
          <p:nvCxnSpPr>
            <p:cNvPr id="38" name="Straight Arrow Connector 37"/>
            <p:cNvCxnSpPr/>
            <p:nvPr/>
          </p:nvCxnSpPr>
          <p:spPr>
            <a:xfrm flipV="1">
              <a:off x="7610288" y="2205695"/>
              <a:ext cx="875485" cy="10377"/>
            </a:xfrm>
            <a:prstGeom prst="straightConnector1">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096676" y="1415860"/>
              <a:ext cx="1514686" cy="1600423"/>
            </a:xfrm>
            <a:prstGeom prst="rect">
              <a:avLst/>
            </a:prstGeom>
          </p:spPr>
        </p:pic>
      </p:grpSp>
      <p:cxnSp>
        <p:nvCxnSpPr>
          <p:cNvPr id="40" name="Straight Arrow Connector 39"/>
          <p:cNvCxnSpPr/>
          <p:nvPr/>
        </p:nvCxnSpPr>
        <p:spPr>
          <a:xfrm flipV="1">
            <a:off x="4002926" y="2124638"/>
            <a:ext cx="837161" cy="3077"/>
          </a:xfrm>
          <a:prstGeom prst="straightConnector1">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2933852" y="4364038"/>
            <a:ext cx="1150657" cy="329609"/>
          </a:xfrm>
          <a:prstGeom prst="rect">
            <a:avLst/>
          </a:prstGeom>
          <a:noFill/>
        </p:spPr>
        <p:txBody>
          <a:bodyPr wrap="square" lIns="0" tIns="0" rIns="0" bIns="0" rtlCol="0">
            <a:spAutoFit/>
          </a:bodyPr>
          <a:lstStyle/>
          <a:p>
            <a:pPr algn="ctr"/>
            <a:r>
              <a:rPr lang="en-AU" sz="2100" dirty="0">
                <a:gradFill>
                  <a:gsLst>
                    <a:gs pos="0">
                      <a:srgbClr val="FFFFFF"/>
                    </a:gs>
                    <a:gs pos="86000">
                      <a:srgbClr val="FFFFFF"/>
                    </a:gs>
                  </a:gsLst>
                  <a:lin ang="5400000" scaled="0"/>
                </a:gradFill>
                <a:latin typeface="Segoe UI Light" pitchFamily="34" charset="0"/>
              </a:rPr>
              <a:t>ADFS/</a:t>
            </a:r>
            <a:endParaRPr lang="en-US" sz="2100" dirty="0" err="1">
              <a:gradFill>
                <a:gsLst>
                  <a:gs pos="0">
                    <a:srgbClr val="FFFFFF"/>
                  </a:gs>
                  <a:gs pos="86000">
                    <a:srgbClr val="FFFFFF"/>
                  </a:gs>
                </a:gsLst>
                <a:lin ang="5400000" scaled="0"/>
              </a:gradFill>
              <a:latin typeface="Segoe UI Light" pitchFamily="34" charset="0"/>
            </a:endParaRPr>
          </a:p>
        </p:txBody>
      </p:sp>
      <p:sp>
        <p:nvSpPr>
          <p:cNvPr id="42" name="TextBox 41"/>
          <p:cNvSpPr txBox="1"/>
          <p:nvPr/>
        </p:nvSpPr>
        <p:spPr>
          <a:xfrm>
            <a:off x="2933852" y="4631360"/>
            <a:ext cx="1150657" cy="329609"/>
          </a:xfrm>
          <a:prstGeom prst="rect">
            <a:avLst/>
          </a:prstGeom>
          <a:noFill/>
        </p:spPr>
        <p:txBody>
          <a:bodyPr wrap="square" lIns="0" tIns="0" rIns="0" bIns="0" rtlCol="0">
            <a:spAutoFit/>
          </a:bodyPr>
          <a:lstStyle/>
          <a:p>
            <a:pPr algn="ctr"/>
            <a:r>
              <a:rPr lang="en-AU" sz="2100" dirty="0">
                <a:gradFill>
                  <a:gsLst>
                    <a:gs pos="0">
                      <a:srgbClr val="FFFFFF"/>
                    </a:gs>
                    <a:gs pos="86000">
                      <a:srgbClr val="FFFFFF"/>
                    </a:gs>
                  </a:gsLst>
                  <a:lin ang="5400000" scaled="0"/>
                </a:gradFill>
                <a:latin typeface="Segoe UI Light" pitchFamily="34" charset="0"/>
              </a:rPr>
              <a:t>DIR SYNC</a:t>
            </a:r>
            <a:endParaRPr lang="en-US" sz="2100" dirty="0" err="1">
              <a:gradFill>
                <a:gsLst>
                  <a:gs pos="0">
                    <a:srgbClr val="FFFFFF"/>
                  </a:gs>
                  <a:gs pos="86000">
                    <a:srgbClr val="FFFFFF"/>
                  </a:gs>
                </a:gsLst>
                <a:lin ang="5400000" scaled="0"/>
              </a:gradFill>
              <a:latin typeface="Segoe UI Light" pitchFamily="34" charset="0"/>
            </a:endParaRPr>
          </a:p>
        </p:txBody>
      </p:sp>
      <p:sp>
        <p:nvSpPr>
          <p:cNvPr id="45" name="TextBox 19"/>
          <p:cNvSpPr txBox="1">
            <a:spLocks noChangeArrowheads="1"/>
          </p:cNvSpPr>
          <p:nvPr/>
        </p:nvSpPr>
        <p:spPr bwMode="auto">
          <a:xfrm>
            <a:off x="2773096" y="2476167"/>
            <a:ext cx="1366814" cy="43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227" tIns="33613" rIns="67227" bIns="33613">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ctr" eaLnBrk="1" hangingPunct="1">
              <a:lnSpc>
                <a:spcPct val="85000"/>
              </a:lnSpc>
              <a:spcBef>
                <a:spcPct val="0"/>
              </a:spcBef>
              <a:buFontTx/>
              <a:buNone/>
            </a:pPr>
            <a:r>
              <a:rPr lang="en-US" sz="1400" dirty="0">
                <a:solidFill>
                  <a:srgbClr val="21CFFF"/>
                </a:solidFill>
                <a:latin typeface="+mn-lt"/>
                <a:cs typeface="Segoe UI" panose="020B0502040204020203" pitchFamily="34" charset="0"/>
              </a:rPr>
              <a:t>Azure Active Directory</a:t>
            </a:r>
          </a:p>
        </p:txBody>
      </p:sp>
      <p:sp>
        <p:nvSpPr>
          <p:cNvPr id="46" name="TextBox 25"/>
          <p:cNvSpPr txBox="1">
            <a:spLocks noChangeArrowheads="1"/>
          </p:cNvSpPr>
          <p:nvPr/>
        </p:nvSpPr>
        <p:spPr bwMode="auto">
          <a:xfrm>
            <a:off x="6384643" y="2471508"/>
            <a:ext cx="1100689" cy="43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227" tIns="33613" rIns="67227" bIns="33613">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ctr" eaLnBrk="1" hangingPunct="1">
              <a:lnSpc>
                <a:spcPct val="85000"/>
              </a:lnSpc>
              <a:spcBef>
                <a:spcPct val="0"/>
              </a:spcBef>
              <a:buFontTx/>
              <a:buNone/>
            </a:pPr>
            <a:r>
              <a:rPr lang="en-US" sz="1400" dirty="0">
                <a:solidFill>
                  <a:srgbClr val="21CFFF"/>
                </a:solidFill>
                <a:latin typeface="+mn-lt"/>
                <a:cs typeface="Segoe UI" panose="020B0502040204020203" pitchFamily="34" charset="0"/>
              </a:rPr>
              <a:t>Service Bus Relay</a:t>
            </a:r>
          </a:p>
        </p:txBody>
      </p:sp>
      <p:grpSp>
        <p:nvGrpSpPr>
          <p:cNvPr id="47" name="Group 4"/>
          <p:cNvGrpSpPr>
            <a:grpSpLocks noChangeAspect="1"/>
          </p:cNvGrpSpPr>
          <p:nvPr/>
        </p:nvGrpSpPr>
        <p:grpSpPr bwMode="auto">
          <a:xfrm>
            <a:off x="3136900" y="1816100"/>
            <a:ext cx="646113" cy="649288"/>
            <a:chOff x="1976" y="1144"/>
            <a:chExt cx="407" cy="409"/>
          </a:xfrm>
          <a:solidFill>
            <a:srgbClr val="00BCF2"/>
          </a:solidFill>
        </p:grpSpPr>
        <p:sp>
          <p:nvSpPr>
            <p:cNvPr id="49" name="Freeform 5"/>
            <p:cNvSpPr>
              <a:spLocks/>
            </p:cNvSpPr>
            <p:nvPr/>
          </p:nvSpPr>
          <p:spPr bwMode="auto">
            <a:xfrm>
              <a:off x="2097" y="1301"/>
              <a:ext cx="74" cy="129"/>
            </a:xfrm>
            <a:custGeom>
              <a:avLst/>
              <a:gdLst>
                <a:gd name="T0" fmla="*/ 0 w 117"/>
                <a:gd name="T1" fmla="*/ 99 h 206"/>
                <a:gd name="T2" fmla="*/ 8 w 117"/>
                <a:gd name="T3" fmla="*/ 125 h 206"/>
                <a:gd name="T4" fmla="*/ 6 w 117"/>
                <a:gd name="T5" fmla="*/ 139 h 206"/>
                <a:gd name="T6" fmla="*/ 117 w 117"/>
                <a:gd name="T7" fmla="*/ 206 h 206"/>
                <a:gd name="T8" fmla="*/ 117 w 117"/>
                <a:gd name="T9" fmla="*/ 12 h 206"/>
                <a:gd name="T10" fmla="*/ 108 w 117"/>
                <a:gd name="T11" fmla="*/ 0 h 206"/>
                <a:gd name="T12" fmla="*/ 0 w 117"/>
                <a:gd name="T13" fmla="*/ 99 h 206"/>
              </a:gdLst>
              <a:ahLst/>
              <a:cxnLst>
                <a:cxn ang="0">
                  <a:pos x="T0" y="T1"/>
                </a:cxn>
                <a:cxn ang="0">
                  <a:pos x="T2" y="T3"/>
                </a:cxn>
                <a:cxn ang="0">
                  <a:pos x="T4" y="T5"/>
                </a:cxn>
                <a:cxn ang="0">
                  <a:pos x="T6" y="T7"/>
                </a:cxn>
                <a:cxn ang="0">
                  <a:pos x="T8" y="T9"/>
                </a:cxn>
                <a:cxn ang="0">
                  <a:pos x="T10" y="T11"/>
                </a:cxn>
                <a:cxn ang="0">
                  <a:pos x="T12" y="T13"/>
                </a:cxn>
              </a:cxnLst>
              <a:rect l="0" t="0" r="r" b="b"/>
              <a:pathLst>
                <a:path w="117" h="206">
                  <a:moveTo>
                    <a:pt x="0" y="99"/>
                  </a:moveTo>
                  <a:cubicBezTo>
                    <a:pt x="5" y="107"/>
                    <a:pt x="8" y="116"/>
                    <a:pt x="8" y="125"/>
                  </a:cubicBezTo>
                  <a:cubicBezTo>
                    <a:pt x="8" y="130"/>
                    <a:pt x="7" y="134"/>
                    <a:pt x="6" y="139"/>
                  </a:cubicBezTo>
                  <a:lnTo>
                    <a:pt x="117" y="206"/>
                  </a:lnTo>
                  <a:lnTo>
                    <a:pt x="117" y="12"/>
                  </a:lnTo>
                  <a:cubicBezTo>
                    <a:pt x="115" y="12"/>
                    <a:pt x="109" y="1"/>
                    <a:pt x="108" y="0"/>
                  </a:cubicBezTo>
                  <a:lnTo>
                    <a:pt x="0" y="9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50" name="Freeform 6"/>
            <p:cNvSpPr>
              <a:spLocks/>
            </p:cNvSpPr>
            <p:nvPr/>
          </p:nvSpPr>
          <p:spPr bwMode="auto">
            <a:xfrm>
              <a:off x="2186" y="1300"/>
              <a:ext cx="70" cy="130"/>
            </a:xfrm>
            <a:custGeom>
              <a:avLst/>
              <a:gdLst>
                <a:gd name="T0" fmla="*/ 21 w 112"/>
                <a:gd name="T1" fmla="*/ 0 h 208"/>
                <a:gd name="T2" fmla="*/ 0 w 112"/>
                <a:gd name="T3" fmla="*/ 15 h 208"/>
                <a:gd name="T4" fmla="*/ 0 w 112"/>
                <a:gd name="T5" fmla="*/ 208 h 208"/>
                <a:gd name="T6" fmla="*/ 110 w 112"/>
                <a:gd name="T7" fmla="*/ 137 h 208"/>
                <a:gd name="T8" fmla="*/ 109 w 112"/>
                <a:gd name="T9" fmla="*/ 126 h 208"/>
                <a:gd name="T10" fmla="*/ 112 w 112"/>
                <a:gd name="T11" fmla="*/ 108 h 208"/>
                <a:gd name="T12" fmla="*/ 21 w 112"/>
                <a:gd name="T13" fmla="*/ 0 h 208"/>
              </a:gdLst>
              <a:ahLst/>
              <a:cxnLst>
                <a:cxn ang="0">
                  <a:pos x="T0" y="T1"/>
                </a:cxn>
                <a:cxn ang="0">
                  <a:pos x="T2" y="T3"/>
                </a:cxn>
                <a:cxn ang="0">
                  <a:pos x="T4" y="T5"/>
                </a:cxn>
                <a:cxn ang="0">
                  <a:pos x="T6" y="T7"/>
                </a:cxn>
                <a:cxn ang="0">
                  <a:pos x="T8" y="T9"/>
                </a:cxn>
                <a:cxn ang="0">
                  <a:pos x="T10" y="T11"/>
                </a:cxn>
                <a:cxn ang="0">
                  <a:pos x="T12" y="T13"/>
                </a:cxn>
              </a:cxnLst>
              <a:rect l="0" t="0" r="r" b="b"/>
              <a:pathLst>
                <a:path w="112" h="208">
                  <a:moveTo>
                    <a:pt x="21" y="0"/>
                  </a:moveTo>
                  <a:cubicBezTo>
                    <a:pt x="19" y="1"/>
                    <a:pt x="2" y="15"/>
                    <a:pt x="0" y="15"/>
                  </a:cubicBezTo>
                  <a:lnTo>
                    <a:pt x="0" y="208"/>
                  </a:lnTo>
                  <a:lnTo>
                    <a:pt x="110" y="137"/>
                  </a:lnTo>
                  <a:cubicBezTo>
                    <a:pt x="109" y="134"/>
                    <a:pt x="109" y="130"/>
                    <a:pt x="109" y="126"/>
                  </a:cubicBezTo>
                  <a:cubicBezTo>
                    <a:pt x="109" y="120"/>
                    <a:pt x="110" y="114"/>
                    <a:pt x="112" y="108"/>
                  </a:cubicBezTo>
                  <a:lnTo>
                    <a:pt x="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51" name="Freeform 7"/>
            <p:cNvSpPr>
              <a:spLocks noEditPoints="1"/>
            </p:cNvSpPr>
            <p:nvPr/>
          </p:nvSpPr>
          <p:spPr bwMode="auto">
            <a:xfrm>
              <a:off x="1976" y="1144"/>
              <a:ext cx="407" cy="409"/>
            </a:xfrm>
            <a:custGeom>
              <a:avLst/>
              <a:gdLst>
                <a:gd name="T0" fmla="*/ 494 w 646"/>
                <a:gd name="T1" fmla="*/ 427 h 653"/>
                <a:gd name="T2" fmla="*/ 457 w 646"/>
                <a:gd name="T3" fmla="*/ 411 h 653"/>
                <a:gd name="T4" fmla="*/ 368 w 646"/>
                <a:gd name="T5" fmla="*/ 474 h 653"/>
                <a:gd name="T6" fmla="*/ 376 w 646"/>
                <a:gd name="T7" fmla="*/ 502 h 653"/>
                <a:gd name="T8" fmla="*/ 324 w 646"/>
                <a:gd name="T9" fmla="*/ 554 h 653"/>
                <a:gd name="T10" fmla="*/ 273 w 646"/>
                <a:gd name="T11" fmla="*/ 502 h 653"/>
                <a:gd name="T12" fmla="*/ 285 w 646"/>
                <a:gd name="T13" fmla="*/ 469 h 653"/>
                <a:gd name="T14" fmla="*/ 183 w 646"/>
                <a:gd name="T15" fmla="*/ 414 h 653"/>
                <a:gd name="T16" fmla="*/ 148 w 646"/>
                <a:gd name="T17" fmla="*/ 428 h 653"/>
                <a:gd name="T18" fmla="*/ 96 w 646"/>
                <a:gd name="T19" fmla="*/ 376 h 653"/>
                <a:gd name="T20" fmla="*/ 148 w 646"/>
                <a:gd name="T21" fmla="*/ 324 h 653"/>
                <a:gd name="T22" fmla="*/ 172 w 646"/>
                <a:gd name="T23" fmla="*/ 331 h 653"/>
                <a:gd name="T24" fmla="*/ 280 w 646"/>
                <a:gd name="T25" fmla="*/ 231 h 653"/>
                <a:gd name="T26" fmla="*/ 268 w 646"/>
                <a:gd name="T27" fmla="*/ 197 h 653"/>
                <a:gd name="T28" fmla="*/ 325 w 646"/>
                <a:gd name="T29" fmla="*/ 141 h 653"/>
                <a:gd name="T30" fmla="*/ 382 w 646"/>
                <a:gd name="T31" fmla="*/ 197 h 653"/>
                <a:gd name="T32" fmla="*/ 373 w 646"/>
                <a:gd name="T33" fmla="*/ 227 h 653"/>
                <a:gd name="T34" fmla="*/ 463 w 646"/>
                <a:gd name="T35" fmla="*/ 334 h 653"/>
                <a:gd name="T36" fmla="*/ 494 w 646"/>
                <a:gd name="T37" fmla="*/ 323 h 653"/>
                <a:gd name="T38" fmla="*/ 546 w 646"/>
                <a:gd name="T39" fmla="*/ 375 h 653"/>
                <a:gd name="T40" fmla="*/ 494 w 646"/>
                <a:gd name="T41" fmla="*/ 427 h 653"/>
                <a:gd name="T42" fmla="*/ 326 w 646"/>
                <a:gd name="T43" fmla="*/ 7 h 653"/>
                <a:gd name="T44" fmla="*/ 326 w 646"/>
                <a:gd name="T45" fmla="*/ 2 h 653"/>
                <a:gd name="T46" fmla="*/ 324 w 646"/>
                <a:gd name="T47" fmla="*/ 4 h 653"/>
                <a:gd name="T48" fmla="*/ 320 w 646"/>
                <a:gd name="T49" fmla="*/ 0 h 653"/>
                <a:gd name="T50" fmla="*/ 320 w 646"/>
                <a:gd name="T51" fmla="*/ 9 h 653"/>
                <a:gd name="T52" fmla="*/ 0 w 646"/>
                <a:gd name="T53" fmla="*/ 388 h 653"/>
                <a:gd name="T54" fmla="*/ 322 w 646"/>
                <a:gd name="T55" fmla="*/ 650 h 653"/>
                <a:gd name="T56" fmla="*/ 322 w 646"/>
                <a:gd name="T57" fmla="*/ 653 h 653"/>
                <a:gd name="T58" fmla="*/ 646 w 646"/>
                <a:gd name="T59" fmla="*/ 389 h 653"/>
                <a:gd name="T60" fmla="*/ 326 w 646"/>
                <a:gd name="T61" fmla="*/ 7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6" h="653">
                  <a:moveTo>
                    <a:pt x="494" y="427"/>
                  </a:moveTo>
                  <a:cubicBezTo>
                    <a:pt x="480" y="427"/>
                    <a:pt x="466" y="421"/>
                    <a:pt x="457" y="411"/>
                  </a:cubicBezTo>
                  <a:lnTo>
                    <a:pt x="368" y="474"/>
                  </a:lnTo>
                  <a:cubicBezTo>
                    <a:pt x="374" y="483"/>
                    <a:pt x="376" y="492"/>
                    <a:pt x="376" y="502"/>
                  </a:cubicBezTo>
                  <a:cubicBezTo>
                    <a:pt x="376" y="531"/>
                    <a:pt x="353" y="554"/>
                    <a:pt x="324" y="554"/>
                  </a:cubicBezTo>
                  <a:cubicBezTo>
                    <a:pt x="296" y="554"/>
                    <a:pt x="273" y="531"/>
                    <a:pt x="273" y="502"/>
                  </a:cubicBezTo>
                  <a:cubicBezTo>
                    <a:pt x="273" y="490"/>
                    <a:pt x="277" y="478"/>
                    <a:pt x="285" y="469"/>
                  </a:cubicBezTo>
                  <a:lnTo>
                    <a:pt x="183" y="414"/>
                  </a:lnTo>
                  <a:cubicBezTo>
                    <a:pt x="174" y="423"/>
                    <a:pt x="161" y="428"/>
                    <a:pt x="148" y="428"/>
                  </a:cubicBezTo>
                  <a:cubicBezTo>
                    <a:pt x="120" y="428"/>
                    <a:pt x="96" y="405"/>
                    <a:pt x="96" y="376"/>
                  </a:cubicBezTo>
                  <a:cubicBezTo>
                    <a:pt x="96" y="348"/>
                    <a:pt x="120" y="324"/>
                    <a:pt x="148" y="324"/>
                  </a:cubicBezTo>
                  <a:cubicBezTo>
                    <a:pt x="157" y="324"/>
                    <a:pt x="165" y="326"/>
                    <a:pt x="172" y="331"/>
                  </a:cubicBezTo>
                  <a:lnTo>
                    <a:pt x="280" y="231"/>
                  </a:lnTo>
                  <a:cubicBezTo>
                    <a:pt x="272" y="222"/>
                    <a:pt x="268" y="210"/>
                    <a:pt x="268" y="197"/>
                  </a:cubicBezTo>
                  <a:cubicBezTo>
                    <a:pt x="268" y="166"/>
                    <a:pt x="294" y="141"/>
                    <a:pt x="325" y="141"/>
                  </a:cubicBezTo>
                  <a:cubicBezTo>
                    <a:pt x="356" y="141"/>
                    <a:pt x="382" y="166"/>
                    <a:pt x="382" y="197"/>
                  </a:cubicBezTo>
                  <a:cubicBezTo>
                    <a:pt x="382" y="208"/>
                    <a:pt x="379" y="218"/>
                    <a:pt x="373" y="227"/>
                  </a:cubicBezTo>
                  <a:lnTo>
                    <a:pt x="463" y="334"/>
                  </a:lnTo>
                  <a:cubicBezTo>
                    <a:pt x="472" y="327"/>
                    <a:pt x="483" y="323"/>
                    <a:pt x="494" y="323"/>
                  </a:cubicBezTo>
                  <a:cubicBezTo>
                    <a:pt x="523" y="323"/>
                    <a:pt x="546" y="347"/>
                    <a:pt x="546" y="375"/>
                  </a:cubicBezTo>
                  <a:cubicBezTo>
                    <a:pt x="546" y="404"/>
                    <a:pt x="522" y="427"/>
                    <a:pt x="494" y="427"/>
                  </a:cubicBezTo>
                  <a:close/>
                  <a:moveTo>
                    <a:pt x="326" y="7"/>
                  </a:moveTo>
                  <a:lnTo>
                    <a:pt x="326" y="2"/>
                  </a:lnTo>
                  <a:lnTo>
                    <a:pt x="324" y="4"/>
                  </a:lnTo>
                  <a:lnTo>
                    <a:pt x="320" y="0"/>
                  </a:lnTo>
                  <a:lnTo>
                    <a:pt x="320" y="9"/>
                  </a:lnTo>
                  <a:lnTo>
                    <a:pt x="0" y="388"/>
                  </a:lnTo>
                  <a:lnTo>
                    <a:pt x="322" y="650"/>
                  </a:lnTo>
                  <a:lnTo>
                    <a:pt x="322" y="653"/>
                  </a:lnTo>
                  <a:lnTo>
                    <a:pt x="646" y="389"/>
                  </a:lnTo>
                  <a:lnTo>
                    <a:pt x="326" y="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52" name="Group 10"/>
          <p:cNvGrpSpPr>
            <a:grpSpLocks noChangeAspect="1"/>
          </p:cNvGrpSpPr>
          <p:nvPr/>
        </p:nvGrpSpPr>
        <p:grpSpPr bwMode="auto">
          <a:xfrm>
            <a:off x="6726244" y="1752601"/>
            <a:ext cx="531813" cy="654050"/>
            <a:chOff x="4237" y="1104"/>
            <a:chExt cx="335" cy="412"/>
          </a:xfrm>
          <a:solidFill>
            <a:srgbClr val="00BCF2"/>
          </a:solidFill>
        </p:grpSpPr>
        <p:sp>
          <p:nvSpPr>
            <p:cNvPr id="54" name="Freeform 11"/>
            <p:cNvSpPr>
              <a:spLocks/>
            </p:cNvSpPr>
            <p:nvPr/>
          </p:nvSpPr>
          <p:spPr bwMode="auto">
            <a:xfrm>
              <a:off x="4319" y="1373"/>
              <a:ext cx="108" cy="143"/>
            </a:xfrm>
            <a:custGeom>
              <a:avLst/>
              <a:gdLst>
                <a:gd name="T0" fmla="*/ 72 w 108"/>
                <a:gd name="T1" fmla="*/ 0 h 143"/>
                <a:gd name="T2" fmla="*/ 33 w 108"/>
                <a:gd name="T3" fmla="*/ 0 h 143"/>
                <a:gd name="T4" fmla="*/ 33 w 108"/>
                <a:gd name="T5" fmla="*/ 69 h 143"/>
                <a:gd name="T6" fmla="*/ 0 w 108"/>
                <a:gd name="T7" fmla="*/ 69 h 143"/>
                <a:gd name="T8" fmla="*/ 54 w 108"/>
                <a:gd name="T9" fmla="*/ 143 h 143"/>
                <a:gd name="T10" fmla="*/ 108 w 108"/>
                <a:gd name="T11" fmla="*/ 69 h 143"/>
                <a:gd name="T12" fmla="*/ 72 w 108"/>
                <a:gd name="T13" fmla="*/ 69 h 143"/>
                <a:gd name="T14" fmla="*/ 72 w 108"/>
                <a:gd name="T15" fmla="*/ 0 h 143"/>
                <a:gd name="T16" fmla="*/ 72 w 108"/>
                <a:gd name="T1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143">
                  <a:moveTo>
                    <a:pt x="72" y="0"/>
                  </a:moveTo>
                  <a:lnTo>
                    <a:pt x="33" y="0"/>
                  </a:lnTo>
                  <a:lnTo>
                    <a:pt x="33" y="69"/>
                  </a:lnTo>
                  <a:lnTo>
                    <a:pt x="0" y="69"/>
                  </a:lnTo>
                  <a:lnTo>
                    <a:pt x="54" y="143"/>
                  </a:lnTo>
                  <a:lnTo>
                    <a:pt x="108" y="69"/>
                  </a:lnTo>
                  <a:lnTo>
                    <a:pt x="72" y="69"/>
                  </a:lnTo>
                  <a:lnTo>
                    <a:pt x="72" y="0"/>
                  </a:lnTo>
                  <a:lnTo>
                    <a:pt x="7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55" name="Freeform 12"/>
            <p:cNvSpPr>
              <a:spLocks/>
            </p:cNvSpPr>
            <p:nvPr/>
          </p:nvSpPr>
          <p:spPr bwMode="auto">
            <a:xfrm>
              <a:off x="4319" y="1104"/>
              <a:ext cx="108" cy="200"/>
            </a:xfrm>
            <a:custGeom>
              <a:avLst/>
              <a:gdLst>
                <a:gd name="T0" fmla="*/ 31 w 108"/>
                <a:gd name="T1" fmla="*/ 200 h 200"/>
                <a:gd name="T2" fmla="*/ 72 w 108"/>
                <a:gd name="T3" fmla="*/ 200 h 200"/>
                <a:gd name="T4" fmla="*/ 70 w 108"/>
                <a:gd name="T5" fmla="*/ 75 h 200"/>
                <a:gd name="T6" fmla="*/ 108 w 108"/>
                <a:gd name="T7" fmla="*/ 75 h 200"/>
                <a:gd name="T8" fmla="*/ 54 w 108"/>
                <a:gd name="T9" fmla="*/ 0 h 200"/>
                <a:gd name="T10" fmla="*/ 0 w 108"/>
                <a:gd name="T11" fmla="*/ 75 h 200"/>
                <a:gd name="T12" fmla="*/ 31 w 108"/>
                <a:gd name="T13" fmla="*/ 75 h 200"/>
                <a:gd name="T14" fmla="*/ 31 w 108"/>
                <a:gd name="T15" fmla="*/ 200 h 200"/>
                <a:gd name="T16" fmla="*/ 31 w 108"/>
                <a:gd name="T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200">
                  <a:moveTo>
                    <a:pt x="31" y="200"/>
                  </a:moveTo>
                  <a:lnTo>
                    <a:pt x="72" y="200"/>
                  </a:lnTo>
                  <a:lnTo>
                    <a:pt x="70" y="75"/>
                  </a:lnTo>
                  <a:lnTo>
                    <a:pt x="108" y="75"/>
                  </a:lnTo>
                  <a:lnTo>
                    <a:pt x="54" y="0"/>
                  </a:lnTo>
                  <a:lnTo>
                    <a:pt x="0" y="75"/>
                  </a:lnTo>
                  <a:lnTo>
                    <a:pt x="31" y="75"/>
                  </a:lnTo>
                  <a:lnTo>
                    <a:pt x="31" y="200"/>
                  </a:lnTo>
                  <a:lnTo>
                    <a:pt x="31" y="20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56" name="Freeform 13"/>
            <p:cNvSpPr>
              <a:spLocks/>
            </p:cNvSpPr>
            <p:nvPr/>
          </p:nvSpPr>
          <p:spPr bwMode="auto">
            <a:xfrm>
              <a:off x="4237" y="1290"/>
              <a:ext cx="154" cy="138"/>
            </a:xfrm>
            <a:custGeom>
              <a:avLst/>
              <a:gdLst>
                <a:gd name="T0" fmla="*/ 166 w 260"/>
                <a:gd name="T1" fmla="*/ 237 h 237"/>
                <a:gd name="T2" fmla="*/ 166 w 260"/>
                <a:gd name="T3" fmla="*/ 166 h 237"/>
                <a:gd name="T4" fmla="*/ 71 w 260"/>
                <a:gd name="T5" fmla="*/ 166 h 237"/>
                <a:gd name="T6" fmla="*/ 71 w 260"/>
                <a:gd name="T7" fmla="*/ 71 h 237"/>
                <a:gd name="T8" fmla="*/ 190 w 260"/>
                <a:gd name="T9" fmla="*/ 71 h 237"/>
                <a:gd name="T10" fmla="*/ 190 w 260"/>
                <a:gd name="T11" fmla="*/ 166 h 237"/>
                <a:gd name="T12" fmla="*/ 260 w 260"/>
                <a:gd name="T13" fmla="*/ 166 h 237"/>
                <a:gd name="T14" fmla="*/ 260 w 260"/>
                <a:gd name="T15" fmla="*/ 34 h 237"/>
                <a:gd name="T16" fmla="*/ 248 w 260"/>
                <a:gd name="T17" fmla="*/ 0 h 237"/>
                <a:gd name="T18" fmla="*/ 0 w 260"/>
                <a:gd name="T19" fmla="*/ 0 h 237"/>
                <a:gd name="T20" fmla="*/ 0 w 260"/>
                <a:gd name="T21" fmla="*/ 216 h 237"/>
                <a:gd name="T22" fmla="*/ 30 w 260"/>
                <a:gd name="T23" fmla="*/ 237 h 237"/>
                <a:gd name="T24" fmla="*/ 166 w 260"/>
                <a:gd name="T25"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0" h="237">
                  <a:moveTo>
                    <a:pt x="166" y="237"/>
                  </a:moveTo>
                  <a:lnTo>
                    <a:pt x="166" y="166"/>
                  </a:lnTo>
                  <a:lnTo>
                    <a:pt x="71" y="166"/>
                  </a:lnTo>
                  <a:lnTo>
                    <a:pt x="71" y="71"/>
                  </a:lnTo>
                  <a:lnTo>
                    <a:pt x="190" y="71"/>
                  </a:lnTo>
                  <a:lnTo>
                    <a:pt x="190" y="166"/>
                  </a:lnTo>
                  <a:lnTo>
                    <a:pt x="260" y="166"/>
                  </a:lnTo>
                  <a:lnTo>
                    <a:pt x="260" y="34"/>
                  </a:lnTo>
                  <a:cubicBezTo>
                    <a:pt x="260" y="15"/>
                    <a:pt x="253" y="0"/>
                    <a:pt x="248" y="0"/>
                  </a:cubicBezTo>
                  <a:lnTo>
                    <a:pt x="0" y="0"/>
                  </a:lnTo>
                  <a:lnTo>
                    <a:pt x="0" y="216"/>
                  </a:lnTo>
                  <a:cubicBezTo>
                    <a:pt x="0" y="219"/>
                    <a:pt x="26" y="237"/>
                    <a:pt x="30" y="237"/>
                  </a:cubicBezTo>
                  <a:lnTo>
                    <a:pt x="166" y="23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57" name="Freeform 14"/>
            <p:cNvSpPr>
              <a:spLocks/>
            </p:cNvSpPr>
            <p:nvPr/>
          </p:nvSpPr>
          <p:spPr bwMode="auto">
            <a:xfrm>
              <a:off x="4405" y="1290"/>
              <a:ext cx="167" cy="137"/>
            </a:xfrm>
            <a:custGeom>
              <a:avLst/>
              <a:gdLst>
                <a:gd name="T0" fmla="*/ 172 w 282"/>
                <a:gd name="T1" fmla="*/ 0 h 234"/>
                <a:gd name="T2" fmla="*/ 70 w 282"/>
                <a:gd name="T3" fmla="*/ 0 h 234"/>
                <a:gd name="T4" fmla="*/ 72 w 282"/>
                <a:gd name="T5" fmla="*/ 32 h 234"/>
                <a:gd name="T6" fmla="*/ 73 w 282"/>
                <a:gd name="T7" fmla="*/ 71 h 234"/>
                <a:gd name="T8" fmla="*/ 172 w 282"/>
                <a:gd name="T9" fmla="*/ 65 h 234"/>
                <a:gd name="T10" fmla="*/ 215 w 282"/>
                <a:gd name="T11" fmla="*/ 126 h 234"/>
                <a:gd name="T12" fmla="*/ 215 w 282"/>
                <a:gd name="T13" fmla="*/ 168 h 234"/>
                <a:gd name="T14" fmla="*/ 0 w 282"/>
                <a:gd name="T15" fmla="*/ 165 h 234"/>
                <a:gd name="T16" fmla="*/ 0 w 282"/>
                <a:gd name="T17" fmla="*/ 234 h 234"/>
                <a:gd name="T18" fmla="*/ 264 w 282"/>
                <a:gd name="T19" fmla="*/ 234 h 234"/>
                <a:gd name="T20" fmla="*/ 282 w 282"/>
                <a:gd name="T21" fmla="*/ 216 h 234"/>
                <a:gd name="T22" fmla="*/ 282 w 282"/>
                <a:gd name="T23" fmla="*/ 125 h 234"/>
                <a:gd name="T24" fmla="*/ 172 w 282"/>
                <a:gd name="T25"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234">
                  <a:moveTo>
                    <a:pt x="172" y="0"/>
                  </a:moveTo>
                  <a:lnTo>
                    <a:pt x="70" y="0"/>
                  </a:lnTo>
                  <a:cubicBezTo>
                    <a:pt x="72" y="11"/>
                    <a:pt x="72" y="21"/>
                    <a:pt x="72" y="32"/>
                  </a:cubicBezTo>
                  <a:lnTo>
                    <a:pt x="73" y="71"/>
                  </a:lnTo>
                  <a:lnTo>
                    <a:pt x="172" y="65"/>
                  </a:lnTo>
                  <a:cubicBezTo>
                    <a:pt x="197" y="65"/>
                    <a:pt x="215" y="102"/>
                    <a:pt x="215" y="126"/>
                  </a:cubicBezTo>
                  <a:lnTo>
                    <a:pt x="215" y="168"/>
                  </a:lnTo>
                  <a:lnTo>
                    <a:pt x="0" y="165"/>
                  </a:lnTo>
                  <a:lnTo>
                    <a:pt x="0" y="234"/>
                  </a:lnTo>
                  <a:lnTo>
                    <a:pt x="264" y="234"/>
                  </a:lnTo>
                  <a:cubicBezTo>
                    <a:pt x="269" y="234"/>
                    <a:pt x="282" y="221"/>
                    <a:pt x="282" y="216"/>
                  </a:cubicBezTo>
                  <a:lnTo>
                    <a:pt x="282" y="125"/>
                  </a:lnTo>
                  <a:cubicBezTo>
                    <a:pt x="282" y="66"/>
                    <a:pt x="231" y="0"/>
                    <a:pt x="17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58" name="Freeform 15"/>
            <p:cNvSpPr>
              <a:spLocks/>
            </p:cNvSpPr>
            <p:nvPr/>
          </p:nvSpPr>
          <p:spPr bwMode="auto">
            <a:xfrm>
              <a:off x="4242" y="1193"/>
              <a:ext cx="94" cy="83"/>
            </a:xfrm>
            <a:custGeom>
              <a:avLst/>
              <a:gdLst>
                <a:gd name="T0" fmla="*/ 0 w 158"/>
                <a:gd name="T1" fmla="*/ 141 h 141"/>
                <a:gd name="T2" fmla="*/ 65 w 158"/>
                <a:gd name="T3" fmla="*/ 141 h 141"/>
                <a:gd name="T4" fmla="*/ 73 w 158"/>
                <a:gd name="T5" fmla="*/ 117 h 141"/>
                <a:gd name="T6" fmla="*/ 158 w 158"/>
                <a:gd name="T7" fmla="*/ 75 h 141"/>
                <a:gd name="T8" fmla="*/ 158 w 158"/>
                <a:gd name="T9" fmla="*/ 0 h 141"/>
                <a:gd name="T10" fmla="*/ 0 w 158"/>
                <a:gd name="T11" fmla="*/ 141 h 141"/>
              </a:gdLst>
              <a:ahLst/>
              <a:cxnLst>
                <a:cxn ang="0">
                  <a:pos x="T0" y="T1"/>
                </a:cxn>
                <a:cxn ang="0">
                  <a:pos x="T2" y="T3"/>
                </a:cxn>
                <a:cxn ang="0">
                  <a:pos x="T4" y="T5"/>
                </a:cxn>
                <a:cxn ang="0">
                  <a:pos x="T6" y="T7"/>
                </a:cxn>
                <a:cxn ang="0">
                  <a:pos x="T8" y="T9"/>
                </a:cxn>
                <a:cxn ang="0">
                  <a:pos x="T10" y="T11"/>
                </a:cxn>
              </a:cxnLst>
              <a:rect l="0" t="0" r="r" b="b"/>
              <a:pathLst>
                <a:path w="158" h="141">
                  <a:moveTo>
                    <a:pt x="0" y="141"/>
                  </a:moveTo>
                  <a:lnTo>
                    <a:pt x="65" y="141"/>
                  </a:lnTo>
                  <a:cubicBezTo>
                    <a:pt x="66" y="141"/>
                    <a:pt x="66" y="133"/>
                    <a:pt x="73" y="117"/>
                  </a:cubicBezTo>
                  <a:cubicBezTo>
                    <a:pt x="85" y="93"/>
                    <a:pt x="122" y="73"/>
                    <a:pt x="158" y="75"/>
                  </a:cubicBezTo>
                  <a:lnTo>
                    <a:pt x="158" y="0"/>
                  </a:lnTo>
                  <a:cubicBezTo>
                    <a:pt x="83" y="9"/>
                    <a:pt x="11" y="70"/>
                    <a:pt x="0" y="1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59" name="Freeform 16"/>
            <p:cNvSpPr>
              <a:spLocks/>
            </p:cNvSpPr>
            <p:nvPr/>
          </p:nvSpPr>
          <p:spPr bwMode="auto">
            <a:xfrm>
              <a:off x="4405" y="1196"/>
              <a:ext cx="86" cy="102"/>
            </a:xfrm>
            <a:custGeom>
              <a:avLst/>
              <a:gdLst>
                <a:gd name="T0" fmla="*/ 0 w 145"/>
                <a:gd name="T1" fmla="*/ 0 h 175"/>
                <a:gd name="T2" fmla="*/ 0 w 145"/>
                <a:gd name="T3" fmla="*/ 80 h 175"/>
                <a:gd name="T4" fmla="*/ 63 w 145"/>
                <a:gd name="T5" fmla="*/ 121 h 175"/>
                <a:gd name="T6" fmla="*/ 64 w 145"/>
                <a:gd name="T7" fmla="*/ 121 h 175"/>
                <a:gd name="T8" fmla="*/ 74 w 145"/>
                <a:gd name="T9" fmla="*/ 175 h 175"/>
                <a:gd name="T10" fmla="*/ 145 w 145"/>
                <a:gd name="T11" fmla="*/ 175 h 175"/>
                <a:gd name="T12" fmla="*/ 0 w 145"/>
                <a:gd name="T13" fmla="*/ 0 h 175"/>
              </a:gdLst>
              <a:ahLst/>
              <a:cxnLst>
                <a:cxn ang="0">
                  <a:pos x="T0" y="T1"/>
                </a:cxn>
                <a:cxn ang="0">
                  <a:pos x="T2" y="T3"/>
                </a:cxn>
                <a:cxn ang="0">
                  <a:pos x="T4" y="T5"/>
                </a:cxn>
                <a:cxn ang="0">
                  <a:pos x="T6" y="T7"/>
                </a:cxn>
                <a:cxn ang="0">
                  <a:pos x="T8" y="T9"/>
                </a:cxn>
                <a:cxn ang="0">
                  <a:pos x="T10" y="T11"/>
                </a:cxn>
                <a:cxn ang="0">
                  <a:pos x="T12" y="T13"/>
                </a:cxn>
              </a:cxnLst>
              <a:rect l="0" t="0" r="r" b="b"/>
              <a:pathLst>
                <a:path w="145" h="175">
                  <a:moveTo>
                    <a:pt x="0" y="0"/>
                  </a:moveTo>
                  <a:lnTo>
                    <a:pt x="0" y="80"/>
                  </a:lnTo>
                  <a:cubicBezTo>
                    <a:pt x="25" y="82"/>
                    <a:pt x="54" y="96"/>
                    <a:pt x="63" y="121"/>
                  </a:cubicBezTo>
                  <a:lnTo>
                    <a:pt x="64" y="121"/>
                  </a:lnTo>
                  <a:cubicBezTo>
                    <a:pt x="70" y="138"/>
                    <a:pt x="74" y="156"/>
                    <a:pt x="74" y="175"/>
                  </a:cubicBezTo>
                  <a:lnTo>
                    <a:pt x="145" y="175"/>
                  </a:lnTo>
                  <a:cubicBezTo>
                    <a:pt x="145" y="86"/>
                    <a:pt x="82" y="22"/>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grpSp>
    </p:spTree>
    <p:extLst>
      <p:ext uri="{BB962C8B-B14F-4D97-AF65-F5344CB8AC3E}">
        <p14:creationId xmlns:p14="http://schemas.microsoft.com/office/powerpoint/2010/main" val="204440659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bwMode="auto">
          <a:xfrm>
            <a:off x="3231404" y="3698851"/>
            <a:ext cx="493914" cy="661095"/>
          </a:xfrm>
          <a:custGeom>
            <a:avLst/>
            <a:gdLst>
              <a:gd name="connsiteX0" fmla="*/ 462028 w 924054"/>
              <a:gd name="connsiteY0" fmla="*/ 827763 h 1236652"/>
              <a:gd name="connsiteX1" fmla="*/ 409509 w 924054"/>
              <a:gd name="connsiteY1" fmla="*/ 880282 h 1236652"/>
              <a:gd name="connsiteX2" fmla="*/ 462028 w 924054"/>
              <a:gd name="connsiteY2" fmla="*/ 932801 h 1236652"/>
              <a:gd name="connsiteX3" fmla="*/ 514547 w 924054"/>
              <a:gd name="connsiteY3" fmla="*/ 880282 h 1236652"/>
              <a:gd name="connsiteX4" fmla="*/ 462028 w 924054"/>
              <a:gd name="connsiteY4" fmla="*/ 827763 h 1236652"/>
              <a:gd name="connsiteX5" fmla="*/ 137588 w 924054"/>
              <a:gd name="connsiteY5" fmla="*/ 722272 h 1236652"/>
              <a:gd name="connsiteX6" fmla="*/ 786466 w 924054"/>
              <a:gd name="connsiteY6" fmla="*/ 722272 h 1236652"/>
              <a:gd name="connsiteX7" fmla="*/ 924054 w 924054"/>
              <a:gd name="connsiteY7" fmla="*/ 808004 h 1236652"/>
              <a:gd name="connsiteX8" fmla="*/ 924054 w 924054"/>
              <a:gd name="connsiteY8" fmla="*/ 1150921 h 1236652"/>
              <a:gd name="connsiteX9" fmla="*/ 786466 w 924054"/>
              <a:gd name="connsiteY9" fmla="*/ 1236652 h 1236652"/>
              <a:gd name="connsiteX10" fmla="*/ 137588 w 924054"/>
              <a:gd name="connsiteY10" fmla="*/ 1236652 h 1236652"/>
              <a:gd name="connsiteX11" fmla="*/ 0 w 924054"/>
              <a:gd name="connsiteY11" fmla="*/ 1150921 h 1236652"/>
              <a:gd name="connsiteX12" fmla="*/ 0 w 924054"/>
              <a:gd name="connsiteY12" fmla="*/ 808004 h 1236652"/>
              <a:gd name="connsiteX13" fmla="*/ 137588 w 924054"/>
              <a:gd name="connsiteY13" fmla="*/ 722272 h 1236652"/>
              <a:gd name="connsiteX14" fmla="*/ 50171 w 924054"/>
              <a:gd name="connsiteY14" fmla="*/ 481515 h 1236652"/>
              <a:gd name="connsiteX15" fmla="*/ 873883 w 924054"/>
              <a:gd name="connsiteY15" fmla="*/ 481515 h 1236652"/>
              <a:gd name="connsiteX16" fmla="*/ 924054 w 924054"/>
              <a:gd name="connsiteY16" fmla="*/ 512777 h 1236652"/>
              <a:gd name="connsiteX17" fmla="*/ 924054 w 924054"/>
              <a:gd name="connsiteY17" fmla="*/ 637817 h 1236652"/>
              <a:gd name="connsiteX18" fmla="*/ 873883 w 924054"/>
              <a:gd name="connsiteY18" fmla="*/ 669078 h 1236652"/>
              <a:gd name="connsiteX19" fmla="*/ 50171 w 924054"/>
              <a:gd name="connsiteY19" fmla="*/ 669078 h 1236652"/>
              <a:gd name="connsiteX20" fmla="*/ 0 w 924054"/>
              <a:gd name="connsiteY20" fmla="*/ 637817 h 1236652"/>
              <a:gd name="connsiteX21" fmla="*/ 0 w 924054"/>
              <a:gd name="connsiteY21" fmla="*/ 512777 h 1236652"/>
              <a:gd name="connsiteX22" fmla="*/ 50171 w 924054"/>
              <a:gd name="connsiteY22" fmla="*/ 481515 h 1236652"/>
              <a:gd name="connsiteX23" fmla="*/ 50171 w 924054"/>
              <a:gd name="connsiteY23" fmla="*/ 240758 h 1236652"/>
              <a:gd name="connsiteX24" fmla="*/ 873883 w 924054"/>
              <a:gd name="connsiteY24" fmla="*/ 240758 h 1236652"/>
              <a:gd name="connsiteX25" fmla="*/ 924054 w 924054"/>
              <a:gd name="connsiteY25" fmla="*/ 272019 h 1236652"/>
              <a:gd name="connsiteX26" fmla="*/ 924054 w 924054"/>
              <a:gd name="connsiteY26" fmla="*/ 397059 h 1236652"/>
              <a:gd name="connsiteX27" fmla="*/ 873883 w 924054"/>
              <a:gd name="connsiteY27" fmla="*/ 428321 h 1236652"/>
              <a:gd name="connsiteX28" fmla="*/ 50171 w 924054"/>
              <a:gd name="connsiteY28" fmla="*/ 428321 h 1236652"/>
              <a:gd name="connsiteX29" fmla="*/ 0 w 924054"/>
              <a:gd name="connsiteY29" fmla="*/ 397059 h 1236652"/>
              <a:gd name="connsiteX30" fmla="*/ 0 w 924054"/>
              <a:gd name="connsiteY30" fmla="*/ 272019 h 1236652"/>
              <a:gd name="connsiteX31" fmla="*/ 50171 w 924054"/>
              <a:gd name="connsiteY31" fmla="*/ 240758 h 1236652"/>
              <a:gd name="connsiteX32" fmla="*/ 50171 w 924054"/>
              <a:gd name="connsiteY32" fmla="*/ 0 h 1236652"/>
              <a:gd name="connsiteX33" fmla="*/ 873883 w 924054"/>
              <a:gd name="connsiteY33" fmla="*/ 0 h 1236652"/>
              <a:gd name="connsiteX34" fmla="*/ 924054 w 924054"/>
              <a:gd name="connsiteY34" fmla="*/ 31262 h 1236652"/>
              <a:gd name="connsiteX35" fmla="*/ 924054 w 924054"/>
              <a:gd name="connsiteY35" fmla="*/ 156302 h 1236652"/>
              <a:gd name="connsiteX36" fmla="*/ 873883 w 924054"/>
              <a:gd name="connsiteY36" fmla="*/ 187564 h 1236652"/>
              <a:gd name="connsiteX37" fmla="*/ 50171 w 924054"/>
              <a:gd name="connsiteY37" fmla="*/ 187564 h 1236652"/>
              <a:gd name="connsiteX38" fmla="*/ 0 w 924054"/>
              <a:gd name="connsiteY38" fmla="*/ 156302 h 1236652"/>
              <a:gd name="connsiteX39" fmla="*/ 0 w 924054"/>
              <a:gd name="connsiteY39" fmla="*/ 31262 h 1236652"/>
              <a:gd name="connsiteX40" fmla="*/ 50171 w 924054"/>
              <a:gd name="connsiteY40" fmla="*/ 0 h 12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24054" h="1236652">
                <a:moveTo>
                  <a:pt x="462028" y="827763"/>
                </a:moveTo>
                <a:cubicBezTo>
                  <a:pt x="433023" y="827763"/>
                  <a:pt x="409509" y="851277"/>
                  <a:pt x="409509" y="880282"/>
                </a:cubicBezTo>
                <a:cubicBezTo>
                  <a:pt x="409509" y="909287"/>
                  <a:pt x="433023" y="932801"/>
                  <a:pt x="462028" y="932801"/>
                </a:cubicBezTo>
                <a:cubicBezTo>
                  <a:pt x="491033" y="932801"/>
                  <a:pt x="514547" y="909287"/>
                  <a:pt x="514547" y="880282"/>
                </a:cubicBezTo>
                <a:cubicBezTo>
                  <a:pt x="514547" y="851277"/>
                  <a:pt x="491033" y="827763"/>
                  <a:pt x="462028" y="827763"/>
                </a:cubicBezTo>
                <a:close/>
                <a:moveTo>
                  <a:pt x="137588" y="722272"/>
                </a:moveTo>
                <a:lnTo>
                  <a:pt x="786466" y="722272"/>
                </a:lnTo>
                <a:cubicBezTo>
                  <a:pt x="862454" y="722272"/>
                  <a:pt x="924054" y="760656"/>
                  <a:pt x="924054" y="808004"/>
                </a:cubicBezTo>
                <a:lnTo>
                  <a:pt x="924054" y="1150921"/>
                </a:lnTo>
                <a:cubicBezTo>
                  <a:pt x="924054" y="1198269"/>
                  <a:pt x="862454" y="1236652"/>
                  <a:pt x="786466" y="1236652"/>
                </a:cubicBezTo>
                <a:lnTo>
                  <a:pt x="137588" y="1236652"/>
                </a:lnTo>
                <a:cubicBezTo>
                  <a:pt x="61601" y="1236652"/>
                  <a:pt x="0" y="1198269"/>
                  <a:pt x="0" y="1150921"/>
                </a:cubicBezTo>
                <a:lnTo>
                  <a:pt x="0" y="808004"/>
                </a:lnTo>
                <a:cubicBezTo>
                  <a:pt x="0" y="760656"/>
                  <a:pt x="61601" y="722272"/>
                  <a:pt x="137588" y="722272"/>
                </a:cubicBezTo>
                <a:close/>
                <a:moveTo>
                  <a:pt x="50171" y="481515"/>
                </a:moveTo>
                <a:lnTo>
                  <a:pt x="873883" y="481515"/>
                </a:lnTo>
                <a:cubicBezTo>
                  <a:pt x="901591" y="481515"/>
                  <a:pt x="924054" y="495512"/>
                  <a:pt x="924054" y="512777"/>
                </a:cubicBezTo>
                <a:lnTo>
                  <a:pt x="924054" y="637817"/>
                </a:lnTo>
                <a:cubicBezTo>
                  <a:pt x="924054" y="655082"/>
                  <a:pt x="901591" y="669078"/>
                  <a:pt x="873883" y="669078"/>
                </a:cubicBezTo>
                <a:lnTo>
                  <a:pt x="50171" y="669078"/>
                </a:lnTo>
                <a:cubicBezTo>
                  <a:pt x="22463" y="669078"/>
                  <a:pt x="0" y="655082"/>
                  <a:pt x="0" y="637817"/>
                </a:cubicBezTo>
                <a:lnTo>
                  <a:pt x="0" y="512777"/>
                </a:lnTo>
                <a:cubicBezTo>
                  <a:pt x="0" y="495512"/>
                  <a:pt x="22463" y="481515"/>
                  <a:pt x="50171" y="481515"/>
                </a:cubicBezTo>
                <a:close/>
                <a:moveTo>
                  <a:pt x="50171" y="240758"/>
                </a:moveTo>
                <a:lnTo>
                  <a:pt x="873883" y="240758"/>
                </a:lnTo>
                <a:cubicBezTo>
                  <a:pt x="901591" y="240758"/>
                  <a:pt x="924054" y="254754"/>
                  <a:pt x="924054" y="272019"/>
                </a:cubicBezTo>
                <a:lnTo>
                  <a:pt x="924054" y="397059"/>
                </a:lnTo>
                <a:cubicBezTo>
                  <a:pt x="924054" y="414324"/>
                  <a:pt x="901591" y="428321"/>
                  <a:pt x="873883" y="428321"/>
                </a:cubicBezTo>
                <a:lnTo>
                  <a:pt x="50171" y="428321"/>
                </a:lnTo>
                <a:cubicBezTo>
                  <a:pt x="22463" y="428321"/>
                  <a:pt x="0" y="414324"/>
                  <a:pt x="0" y="397059"/>
                </a:cubicBezTo>
                <a:lnTo>
                  <a:pt x="0" y="272019"/>
                </a:lnTo>
                <a:cubicBezTo>
                  <a:pt x="0" y="254754"/>
                  <a:pt x="22463" y="240758"/>
                  <a:pt x="50171" y="240758"/>
                </a:cubicBezTo>
                <a:close/>
                <a:moveTo>
                  <a:pt x="50171" y="0"/>
                </a:moveTo>
                <a:lnTo>
                  <a:pt x="873883" y="0"/>
                </a:lnTo>
                <a:cubicBezTo>
                  <a:pt x="901591" y="0"/>
                  <a:pt x="924054" y="13997"/>
                  <a:pt x="924054" y="31262"/>
                </a:cubicBezTo>
                <a:lnTo>
                  <a:pt x="924054" y="156302"/>
                </a:lnTo>
                <a:cubicBezTo>
                  <a:pt x="924054" y="173567"/>
                  <a:pt x="901591" y="187564"/>
                  <a:pt x="873883" y="187564"/>
                </a:cubicBezTo>
                <a:lnTo>
                  <a:pt x="50171" y="187564"/>
                </a:lnTo>
                <a:cubicBezTo>
                  <a:pt x="22463" y="187564"/>
                  <a:pt x="0" y="173567"/>
                  <a:pt x="0" y="156302"/>
                </a:cubicBezTo>
                <a:lnTo>
                  <a:pt x="0" y="31262"/>
                </a:lnTo>
                <a:cubicBezTo>
                  <a:pt x="0" y="13997"/>
                  <a:pt x="22463" y="0"/>
                  <a:pt x="50171" y="0"/>
                </a:cubicBez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0" tIns="109704" rIns="137130" bIns="109704" numCol="1" spcCol="0" rtlCol="0" fromWordArt="0" anchor="t" anchorCtr="0" forceAA="0" compatLnSpc="1">
            <a:prstTxWarp prst="textNoShape">
              <a:avLst/>
            </a:prstTxWarp>
            <a:noAutofit/>
          </a:bodyPr>
          <a:lstStyle/>
          <a:p>
            <a:pPr algn="ctr" defTabSz="699196" fontAlgn="base">
              <a:lnSpc>
                <a:spcPct val="90000"/>
              </a:lnSpc>
              <a:spcBef>
                <a:spcPct val="0"/>
              </a:spcBef>
              <a:spcAft>
                <a:spcPct val="0"/>
              </a:spcAft>
            </a:pPr>
            <a:endParaRPr lang="en-US" sz="18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Freeform 2"/>
          <p:cNvSpPr/>
          <p:nvPr/>
        </p:nvSpPr>
        <p:spPr bwMode="auto">
          <a:xfrm>
            <a:off x="5076595" y="3698851"/>
            <a:ext cx="493914" cy="661095"/>
          </a:xfrm>
          <a:custGeom>
            <a:avLst/>
            <a:gdLst>
              <a:gd name="connsiteX0" fmla="*/ 462028 w 924054"/>
              <a:gd name="connsiteY0" fmla="*/ 827763 h 1236652"/>
              <a:gd name="connsiteX1" fmla="*/ 409509 w 924054"/>
              <a:gd name="connsiteY1" fmla="*/ 880282 h 1236652"/>
              <a:gd name="connsiteX2" fmla="*/ 462028 w 924054"/>
              <a:gd name="connsiteY2" fmla="*/ 932801 h 1236652"/>
              <a:gd name="connsiteX3" fmla="*/ 514547 w 924054"/>
              <a:gd name="connsiteY3" fmla="*/ 880282 h 1236652"/>
              <a:gd name="connsiteX4" fmla="*/ 462028 w 924054"/>
              <a:gd name="connsiteY4" fmla="*/ 827763 h 1236652"/>
              <a:gd name="connsiteX5" fmla="*/ 137588 w 924054"/>
              <a:gd name="connsiteY5" fmla="*/ 722272 h 1236652"/>
              <a:gd name="connsiteX6" fmla="*/ 786466 w 924054"/>
              <a:gd name="connsiteY6" fmla="*/ 722272 h 1236652"/>
              <a:gd name="connsiteX7" fmla="*/ 924054 w 924054"/>
              <a:gd name="connsiteY7" fmla="*/ 808004 h 1236652"/>
              <a:gd name="connsiteX8" fmla="*/ 924054 w 924054"/>
              <a:gd name="connsiteY8" fmla="*/ 1150921 h 1236652"/>
              <a:gd name="connsiteX9" fmla="*/ 786466 w 924054"/>
              <a:gd name="connsiteY9" fmla="*/ 1236652 h 1236652"/>
              <a:gd name="connsiteX10" fmla="*/ 137588 w 924054"/>
              <a:gd name="connsiteY10" fmla="*/ 1236652 h 1236652"/>
              <a:gd name="connsiteX11" fmla="*/ 0 w 924054"/>
              <a:gd name="connsiteY11" fmla="*/ 1150921 h 1236652"/>
              <a:gd name="connsiteX12" fmla="*/ 0 w 924054"/>
              <a:gd name="connsiteY12" fmla="*/ 808004 h 1236652"/>
              <a:gd name="connsiteX13" fmla="*/ 137588 w 924054"/>
              <a:gd name="connsiteY13" fmla="*/ 722272 h 1236652"/>
              <a:gd name="connsiteX14" fmla="*/ 50171 w 924054"/>
              <a:gd name="connsiteY14" fmla="*/ 481515 h 1236652"/>
              <a:gd name="connsiteX15" fmla="*/ 873883 w 924054"/>
              <a:gd name="connsiteY15" fmla="*/ 481515 h 1236652"/>
              <a:gd name="connsiteX16" fmla="*/ 924054 w 924054"/>
              <a:gd name="connsiteY16" fmla="*/ 512777 h 1236652"/>
              <a:gd name="connsiteX17" fmla="*/ 924054 w 924054"/>
              <a:gd name="connsiteY17" fmla="*/ 637817 h 1236652"/>
              <a:gd name="connsiteX18" fmla="*/ 873883 w 924054"/>
              <a:gd name="connsiteY18" fmla="*/ 669078 h 1236652"/>
              <a:gd name="connsiteX19" fmla="*/ 50171 w 924054"/>
              <a:gd name="connsiteY19" fmla="*/ 669078 h 1236652"/>
              <a:gd name="connsiteX20" fmla="*/ 0 w 924054"/>
              <a:gd name="connsiteY20" fmla="*/ 637817 h 1236652"/>
              <a:gd name="connsiteX21" fmla="*/ 0 w 924054"/>
              <a:gd name="connsiteY21" fmla="*/ 512777 h 1236652"/>
              <a:gd name="connsiteX22" fmla="*/ 50171 w 924054"/>
              <a:gd name="connsiteY22" fmla="*/ 481515 h 1236652"/>
              <a:gd name="connsiteX23" fmla="*/ 50171 w 924054"/>
              <a:gd name="connsiteY23" fmla="*/ 240758 h 1236652"/>
              <a:gd name="connsiteX24" fmla="*/ 873883 w 924054"/>
              <a:gd name="connsiteY24" fmla="*/ 240758 h 1236652"/>
              <a:gd name="connsiteX25" fmla="*/ 924054 w 924054"/>
              <a:gd name="connsiteY25" fmla="*/ 272019 h 1236652"/>
              <a:gd name="connsiteX26" fmla="*/ 924054 w 924054"/>
              <a:gd name="connsiteY26" fmla="*/ 397059 h 1236652"/>
              <a:gd name="connsiteX27" fmla="*/ 873883 w 924054"/>
              <a:gd name="connsiteY27" fmla="*/ 428321 h 1236652"/>
              <a:gd name="connsiteX28" fmla="*/ 50171 w 924054"/>
              <a:gd name="connsiteY28" fmla="*/ 428321 h 1236652"/>
              <a:gd name="connsiteX29" fmla="*/ 0 w 924054"/>
              <a:gd name="connsiteY29" fmla="*/ 397059 h 1236652"/>
              <a:gd name="connsiteX30" fmla="*/ 0 w 924054"/>
              <a:gd name="connsiteY30" fmla="*/ 272019 h 1236652"/>
              <a:gd name="connsiteX31" fmla="*/ 50171 w 924054"/>
              <a:gd name="connsiteY31" fmla="*/ 240758 h 1236652"/>
              <a:gd name="connsiteX32" fmla="*/ 50171 w 924054"/>
              <a:gd name="connsiteY32" fmla="*/ 0 h 1236652"/>
              <a:gd name="connsiteX33" fmla="*/ 873883 w 924054"/>
              <a:gd name="connsiteY33" fmla="*/ 0 h 1236652"/>
              <a:gd name="connsiteX34" fmla="*/ 924054 w 924054"/>
              <a:gd name="connsiteY34" fmla="*/ 31262 h 1236652"/>
              <a:gd name="connsiteX35" fmla="*/ 924054 w 924054"/>
              <a:gd name="connsiteY35" fmla="*/ 156302 h 1236652"/>
              <a:gd name="connsiteX36" fmla="*/ 873883 w 924054"/>
              <a:gd name="connsiteY36" fmla="*/ 187564 h 1236652"/>
              <a:gd name="connsiteX37" fmla="*/ 50171 w 924054"/>
              <a:gd name="connsiteY37" fmla="*/ 187564 h 1236652"/>
              <a:gd name="connsiteX38" fmla="*/ 0 w 924054"/>
              <a:gd name="connsiteY38" fmla="*/ 156302 h 1236652"/>
              <a:gd name="connsiteX39" fmla="*/ 0 w 924054"/>
              <a:gd name="connsiteY39" fmla="*/ 31262 h 1236652"/>
              <a:gd name="connsiteX40" fmla="*/ 50171 w 924054"/>
              <a:gd name="connsiteY40" fmla="*/ 0 h 12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24054" h="1236652">
                <a:moveTo>
                  <a:pt x="462028" y="827763"/>
                </a:moveTo>
                <a:cubicBezTo>
                  <a:pt x="433023" y="827763"/>
                  <a:pt x="409509" y="851277"/>
                  <a:pt x="409509" y="880282"/>
                </a:cubicBezTo>
                <a:cubicBezTo>
                  <a:pt x="409509" y="909287"/>
                  <a:pt x="433023" y="932801"/>
                  <a:pt x="462028" y="932801"/>
                </a:cubicBezTo>
                <a:cubicBezTo>
                  <a:pt x="491033" y="932801"/>
                  <a:pt x="514547" y="909287"/>
                  <a:pt x="514547" y="880282"/>
                </a:cubicBezTo>
                <a:cubicBezTo>
                  <a:pt x="514547" y="851277"/>
                  <a:pt x="491033" y="827763"/>
                  <a:pt x="462028" y="827763"/>
                </a:cubicBezTo>
                <a:close/>
                <a:moveTo>
                  <a:pt x="137588" y="722272"/>
                </a:moveTo>
                <a:lnTo>
                  <a:pt x="786466" y="722272"/>
                </a:lnTo>
                <a:cubicBezTo>
                  <a:pt x="862454" y="722272"/>
                  <a:pt x="924054" y="760656"/>
                  <a:pt x="924054" y="808004"/>
                </a:cubicBezTo>
                <a:lnTo>
                  <a:pt x="924054" y="1150921"/>
                </a:lnTo>
                <a:cubicBezTo>
                  <a:pt x="924054" y="1198269"/>
                  <a:pt x="862454" y="1236652"/>
                  <a:pt x="786466" y="1236652"/>
                </a:cubicBezTo>
                <a:lnTo>
                  <a:pt x="137588" y="1236652"/>
                </a:lnTo>
                <a:cubicBezTo>
                  <a:pt x="61601" y="1236652"/>
                  <a:pt x="0" y="1198269"/>
                  <a:pt x="0" y="1150921"/>
                </a:cubicBezTo>
                <a:lnTo>
                  <a:pt x="0" y="808004"/>
                </a:lnTo>
                <a:cubicBezTo>
                  <a:pt x="0" y="760656"/>
                  <a:pt x="61601" y="722272"/>
                  <a:pt x="137588" y="722272"/>
                </a:cubicBezTo>
                <a:close/>
                <a:moveTo>
                  <a:pt x="50171" y="481515"/>
                </a:moveTo>
                <a:lnTo>
                  <a:pt x="873883" y="481515"/>
                </a:lnTo>
                <a:cubicBezTo>
                  <a:pt x="901591" y="481515"/>
                  <a:pt x="924054" y="495512"/>
                  <a:pt x="924054" y="512777"/>
                </a:cubicBezTo>
                <a:lnTo>
                  <a:pt x="924054" y="637817"/>
                </a:lnTo>
                <a:cubicBezTo>
                  <a:pt x="924054" y="655082"/>
                  <a:pt x="901591" y="669078"/>
                  <a:pt x="873883" y="669078"/>
                </a:cubicBezTo>
                <a:lnTo>
                  <a:pt x="50171" y="669078"/>
                </a:lnTo>
                <a:cubicBezTo>
                  <a:pt x="22463" y="669078"/>
                  <a:pt x="0" y="655082"/>
                  <a:pt x="0" y="637817"/>
                </a:cubicBezTo>
                <a:lnTo>
                  <a:pt x="0" y="512777"/>
                </a:lnTo>
                <a:cubicBezTo>
                  <a:pt x="0" y="495512"/>
                  <a:pt x="22463" y="481515"/>
                  <a:pt x="50171" y="481515"/>
                </a:cubicBezTo>
                <a:close/>
                <a:moveTo>
                  <a:pt x="50171" y="240758"/>
                </a:moveTo>
                <a:lnTo>
                  <a:pt x="873883" y="240758"/>
                </a:lnTo>
                <a:cubicBezTo>
                  <a:pt x="901591" y="240758"/>
                  <a:pt x="924054" y="254754"/>
                  <a:pt x="924054" y="272019"/>
                </a:cubicBezTo>
                <a:lnTo>
                  <a:pt x="924054" y="397059"/>
                </a:lnTo>
                <a:cubicBezTo>
                  <a:pt x="924054" y="414324"/>
                  <a:pt x="901591" y="428321"/>
                  <a:pt x="873883" y="428321"/>
                </a:cubicBezTo>
                <a:lnTo>
                  <a:pt x="50171" y="428321"/>
                </a:lnTo>
                <a:cubicBezTo>
                  <a:pt x="22463" y="428321"/>
                  <a:pt x="0" y="414324"/>
                  <a:pt x="0" y="397059"/>
                </a:cubicBezTo>
                <a:lnTo>
                  <a:pt x="0" y="272019"/>
                </a:lnTo>
                <a:cubicBezTo>
                  <a:pt x="0" y="254754"/>
                  <a:pt x="22463" y="240758"/>
                  <a:pt x="50171" y="240758"/>
                </a:cubicBezTo>
                <a:close/>
                <a:moveTo>
                  <a:pt x="50171" y="0"/>
                </a:moveTo>
                <a:lnTo>
                  <a:pt x="873883" y="0"/>
                </a:lnTo>
                <a:cubicBezTo>
                  <a:pt x="901591" y="0"/>
                  <a:pt x="924054" y="13997"/>
                  <a:pt x="924054" y="31262"/>
                </a:cubicBezTo>
                <a:lnTo>
                  <a:pt x="924054" y="156302"/>
                </a:lnTo>
                <a:cubicBezTo>
                  <a:pt x="924054" y="173567"/>
                  <a:pt x="901591" y="187564"/>
                  <a:pt x="873883" y="187564"/>
                </a:cubicBezTo>
                <a:lnTo>
                  <a:pt x="50171" y="187564"/>
                </a:lnTo>
                <a:cubicBezTo>
                  <a:pt x="22463" y="187564"/>
                  <a:pt x="0" y="173567"/>
                  <a:pt x="0" y="156302"/>
                </a:cubicBezTo>
                <a:lnTo>
                  <a:pt x="0" y="31262"/>
                </a:lnTo>
                <a:cubicBezTo>
                  <a:pt x="0" y="13997"/>
                  <a:pt x="22463" y="0"/>
                  <a:pt x="50171" y="0"/>
                </a:cubicBez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0" tIns="109704" rIns="137130" bIns="109704" numCol="1" spcCol="0" rtlCol="0" fromWordArt="0" anchor="t" anchorCtr="0" forceAA="0" compatLnSpc="1">
            <a:prstTxWarp prst="textNoShape">
              <a:avLst/>
            </a:prstTxWarp>
            <a:noAutofit/>
          </a:bodyPr>
          <a:lstStyle/>
          <a:p>
            <a:pPr algn="ctr" defTabSz="699196" fontAlgn="base">
              <a:lnSpc>
                <a:spcPct val="90000"/>
              </a:lnSpc>
              <a:spcBef>
                <a:spcPct val="0"/>
              </a:spcBef>
              <a:spcAft>
                <a:spcPct val="0"/>
              </a:spcAft>
            </a:pPr>
            <a:endParaRPr lang="en-US" sz="18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p:cNvSpPr txBox="1"/>
          <p:nvPr/>
        </p:nvSpPr>
        <p:spPr>
          <a:xfrm>
            <a:off x="4798167" y="4359946"/>
            <a:ext cx="1089016" cy="329609"/>
          </a:xfrm>
          <a:prstGeom prst="rect">
            <a:avLst/>
          </a:prstGeom>
          <a:noFill/>
        </p:spPr>
        <p:txBody>
          <a:bodyPr wrap="square" lIns="0" tIns="0" rIns="0" bIns="0" rtlCol="0">
            <a:spAutoFit/>
          </a:bodyPr>
          <a:lstStyle/>
          <a:p>
            <a:pPr algn="ctr"/>
            <a:r>
              <a:rPr lang="en-AU" sz="2100" dirty="0">
                <a:gradFill>
                  <a:gsLst>
                    <a:gs pos="0">
                      <a:srgbClr val="FFFFFF"/>
                    </a:gs>
                    <a:gs pos="86000">
                      <a:srgbClr val="FFFFFF"/>
                    </a:gs>
                  </a:gsLst>
                  <a:lin ang="5400000" scaled="0"/>
                </a:gradFill>
                <a:latin typeface="Segoe UI Light" pitchFamily="34" charset="0"/>
              </a:rPr>
              <a:t>AD</a:t>
            </a:r>
            <a:endParaRPr lang="en-US" sz="2100" dirty="0" err="1">
              <a:gradFill>
                <a:gsLst>
                  <a:gs pos="0">
                    <a:srgbClr val="FFFFFF"/>
                  </a:gs>
                  <a:gs pos="86000">
                    <a:srgbClr val="FFFFFF"/>
                  </a:gs>
                </a:gsLst>
                <a:lin ang="5400000" scaled="0"/>
              </a:gradFill>
              <a:latin typeface="Segoe UI Light" pitchFamily="34" charset="0"/>
            </a:endParaRPr>
          </a:p>
        </p:txBody>
      </p:sp>
      <p:grpSp>
        <p:nvGrpSpPr>
          <p:cNvPr id="5" name="Group 4"/>
          <p:cNvGrpSpPr/>
          <p:nvPr/>
        </p:nvGrpSpPr>
        <p:grpSpPr>
          <a:xfrm>
            <a:off x="6393866" y="3698851"/>
            <a:ext cx="1089016" cy="990703"/>
            <a:chOff x="8212300" y="4908559"/>
            <a:chExt cx="1452227" cy="1320938"/>
          </a:xfrm>
        </p:grpSpPr>
        <p:sp>
          <p:nvSpPr>
            <p:cNvPr id="6" name="Freeform 5"/>
            <p:cNvSpPr/>
            <p:nvPr/>
          </p:nvSpPr>
          <p:spPr bwMode="auto">
            <a:xfrm>
              <a:off x="8611962" y="4908559"/>
              <a:ext cx="658645" cy="881459"/>
            </a:xfrm>
            <a:custGeom>
              <a:avLst/>
              <a:gdLst>
                <a:gd name="connsiteX0" fmla="*/ 462028 w 924054"/>
                <a:gd name="connsiteY0" fmla="*/ 827763 h 1236652"/>
                <a:gd name="connsiteX1" fmla="*/ 409509 w 924054"/>
                <a:gd name="connsiteY1" fmla="*/ 880282 h 1236652"/>
                <a:gd name="connsiteX2" fmla="*/ 462028 w 924054"/>
                <a:gd name="connsiteY2" fmla="*/ 932801 h 1236652"/>
                <a:gd name="connsiteX3" fmla="*/ 514547 w 924054"/>
                <a:gd name="connsiteY3" fmla="*/ 880282 h 1236652"/>
                <a:gd name="connsiteX4" fmla="*/ 462028 w 924054"/>
                <a:gd name="connsiteY4" fmla="*/ 827763 h 1236652"/>
                <a:gd name="connsiteX5" fmla="*/ 137588 w 924054"/>
                <a:gd name="connsiteY5" fmla="*/ 722272 h 1236652"/>
                <a:gd name="connsiteX6" fmla="*/ 786466 w 924054"/>
                <a:gd name="connsiteY6" fmla="*/ 722272 h 1236652"/>
                <a:gd name="connsiteX7" fmla="*/ 924054 w 924054"/>
                <a:gd name="connsiteY7" fmla="*/ 808004 h 1236652"/>
                <a:gd name="connsiteX8" fmla="*/ 924054 w 924054"/>
                <a:gd name="connsiteY8" fmla="*/ 1150921 h 1236652"/>
                <a:gd name="connsiteX9" fmla="*/ 786466 w 924054"/>
                <a:gd name="connsiteY9" fmla="*/ 1236652 h 1236652"/>
                <a:gd name="connsiteX10" fmla="*/ 137588 w 924054"/>
                <a:gd name="connsiteY10" fmla="*/ 1236652 h 1236652"/>
                <a:gd name="connsiteX11" fmla="*/ 0 w 924054"/>
                <a:gd name="connsiteY11" fmla="*/ 1150921 h 1236652"/>
                <a:gd name="connsiteX12" fmla="*/ 0 w 924054"/>
                <a:gd name="connsiteY12" fmla="*/ 808004 h 1236652"/>
                <a:gd name="connsiteX13" fmla="*/ 137588 w 924054"/>
                <a:gd name="connsiteY13" fmla="*/ 722272 h 1236652"/>
                <a:gd name="connsiteX14" fmla="*/ 50171 w 924054"/>
                <a:gd name="connsiteY14" fmla="*/ 481515 h 1236652"/>
                <a:gd name="connsiteX15" fmla="*/ 873883 w 924054"/>
                <a:gd name="connsiteY15" fmla="*/ 481515 h 1236652"/>
                <a:gd name="connsiteX16" fmla="*/ 924054 w 924054"/>
                <a:gd name="connsiteY16" fmla="*/ 512777 h 1236652"/>
                <a:gd name="connsiteX17" fmla="*/ 924054 w 924054"/>
                <a:gd name="connsiteY17" fmla="*/ 637817 h 1236652"/>
                <a:gd name="connsiteX18" fmla="*/ 873883 w 924054"/>
                <a:gd name="connsiteY18" fmla="*/ 669078 h 1236652"/>
                <a:gd name="connsiteX19" fmla="*/ 50171 w 924054"/>
                <a:gd name="connsiteY19" fmla="*/ 669078 h 1236652"/>
                <a:gd name="connsiteX20" fmla="*/ 0 w 924054"/>
                <a:gd name="connsiteY20" fmla="*/ 637817 h 1236652"/>
                <a:gd name="connsiteX21" fmla="*/ 0 w 924054"/>
                <a:gd name="connsiteY21" fmla="*/ 512777 h 1236652"/>
                <a:gd name="connsiteX22" fmla="*/ 50171 w 924054"/>
                <a:gd name="connsiteY22" fmla="*/ 481515 h 1236652"/>
                <a:gd name="connsiteX23" fmla="*/ 50171 w 924054"/>
                <a:gd name="connsiteY23" fmla="*/ 240758 h 1236652"/>
                <a:gd name="connsiteX24" fmla="*/ 873883 w 924054"/>
                <a:gd name="connsiteY24" fmla="*/ 240758 h 1236652"/>
                <a:gd name="connsiteX25" fmla="*/ 924054 w 924054"/>
                <a:gd name="connsiteY25" fmla="*/ 272019 h 1236652"/>
                <a:gd name="connsiteX26" fmla="*/ 924054 w 924054"/>
                <a:gd name="connsiteY26" fmla="*/ 397059 h 1236652"/>
                <a:gd name="connsiteX27" fmla="*/ 873883 w 924054"/>
                <a:gd name="connsiteY27" fmla="*/ 428321 h 1236652"/>
                <a:gd name="connsiteX28" fmla="*/ 50171 w 924054"/>
                <a:gd name="connsiteY28" fmla="*/ 428321 h 1236652"/>
                <a:gd name="connsiteX29" fmla="*/ 0 w 924054"/>
                <a:gd name="connsiteY29" fmla="*/ 397059 h 1236652"/>
                <a:gd name="connsiteX30" fmla="*/ 0 w 924054"/>
                <a:gd name="connsiteY30" fmla="*/ 272019 h 1236652"/>
                <a:gd name="connsiteX31" fmla="*/ 50171 w 924054"/>
                <a:gd name="connsiteY31" fmla="*/ 240758 h 1236652"/>
                <a:gd name="connsiteX32" fmla="*/ 50171 w 924054"/>
                <a:gd name="connsiteY32" fmla="*/ 0 h 1236652"/>
                <a:gd name="connsiteX33" fmla="*/ 873883 w 924054"/>
                <a:gd name="connsiteY33" fmla="*/ 0 h 1236652"/>
                <a:gd name="connsiteX34" fmla="*/ 924054 w 924054"/>
                <a:gd name="connsiteY34" fmla="*/ 31262 h 1236652"/>
                <a:gd name="connsiteX35" fmla="*/ 924054 w 924054"/>
                <a:gd name="connsiteY35" fmla="*/ 156302 h 1236652"/>
                <a:gd name="connsiteX36" fmla="*/ 873883 w 924054"/>
                <a:gd name="connsiteY36" fmla="*/ 187564 h 1236652"/>
                <a:gd name="connsiteX37" fmla="*/ 50171 w 924054"/>
                <a:gd name="connsiteY37" fmla="*/ 187564 h 1236652"/>
                <a:gd name="connsiteX38" fmla="*/ 0 w 924054"/>
                <a:gd name="connsiteY38" fmla="*/ 156302 h 1236652"/>
                <a:gd name="connsiteX39" fmla="*/ 0 w 924054"/>
                <a:gd name="connsiteY39" fmla="*/ 31262 h 1236652"/>
                <a:gd name="connsiteX40" fmla="*/ 50171 w 924054"/>
                <a:gd name="connsiteY40" fmla="*/ 0 h 12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24054" h="1236652">
                  <a:moveTo>
                    <a:pt x="462028" y="827763"/>
                  </a:moveTo>
                  <a:cubicBezTo>
                    <a:pt x="433023" y="827763"/>
                    <a:pt x="409509" y="851277"/>
                    <a:pt x="409509" y="880282"/>
                  </a:cubicBezTo>
                  <a:cubicBezTo>
                    <a:pt x="409509" y="909287"/>
                    <a:pt x="433023" y="932801"/>
                    <a:pt x="462028" y="932801"/>
                  </a:cubicBezTo>
                  <a:cubicBezTo>
                    <a:pt x="491033" y="932801"/>
                    <a:pt x="514547" y="909287"/>
                    <a:pt x="514547" y="880282"/>
                  </a:cubicBezTo>
                  <a:cubicBezTo>
                    <a:pt x="514547" y="851277"/>
                    <a:pt x="491033" y="827763"/>
                    <a:pt x="462028" y="827763"/>
                  </a:cubicBezTo>
                  <a:close/>
                  <a:moveTo>
                    <a:pt x="137588" y="722272"/>
                  </a:moveTo>
                  <a:lnTo>
                    <a:pt x="786466" y="722272"/>
                  </a:lnTo>
                  <a:cubicBezTo>
                    <a:pt x="862454" y="722272"/>
                    <a:pt x="924054" y="760656"/>
                    <a:pt x="924054" y="808004"/>
                  </a:cubicBezTo>
                  <a:lnTo>
                    <a:pt x="924054" y="1150921"/>
                  </a:lnTo>
                  <a:cubicBezTo>
                    <a:pt x="924054" y="1198269"/>
                    <a:pt x="862454" y="1236652"/>
                    <a:pt x="786466" y="1236652"/>
                  </a:cubicBezTo>
                  <a:lnTo>
                    <a:pt x="137588" y="1236652"/>
                  </a:lnTo>
                  <a:cubicBezTo>
                    <a:pt x="61601" y="1236652"/>
                    <a:pt x="0" y="1198269"/>
                    <a:pt x="0" y="1150921"/>
                  </a:cubicBezTo>
                  <a:lnTo>
                    <a:pt x="0" y="808004"/>
                  </a:lnTo>
                  <a:cubicBezTo>
                    <a:pt x="0" y="760656"/>
                    <a:pt x="61601" y="722272"/>
                    <a:pt x="137588" y="722272"/>
                  </a:cubicBezTo>
                  <a:close/>
                  <a:moveTo>
                    <a:pt x="50171" y="481515"/>
                  </a:moveTo>
                  <a:lnTo>
                    <a:pt x="873883" y="481515"/>
                  </a:lnTo>
                  <a:cubicBezTo>
                    <a:pt x="901591" y="481515"/>
                    <a:pt x="924054" y="495512"/>
                    <a:pt x="924054" y="512777"/>
                  </a:cubicBezTo>
                  <a:lnTo>
                    <a:pt x="924054" y="637817"/>
                  </a:lnTo>
                  <a:cubicBezTo>
                    <a:pt x="924054" y="655082"/>
                    <a:pt x="901591" y="669078"/>
                    <a:pt x="873883" y="669078"/>
                  </a:cubicBezTo>
                  <a:lnTo>
                    <a:pt x="50171" y="669078"/>
                  </a:lnTo>
                  <a:cubicBezTo>
                    <a:pt x="22463" y="669078"/>
                    <a:pt x="0" y="655082"/>
                    <a:pt x="0" y="637817"/>
                  </a:cubicBezTo>
                  <a:lnTo>
                    <a:pt x="0" y="512777"/>
                  </a:lnTo>
                  <a:cubicBezTo>
                    <a:pt x="0" y="495512"/>
                    <a:pt x="22463" y="481515"/>
                    <a:pt x="50171" y="481515"/>
                  </a:cubicBezTo>
                  <a:close/>
                  <a:moveTo>
                    <a:pt x="50171" y="240758"/>
                  </a:moveTo>
                  <a:lnTo>
                    <a:pt x="873883" y="240758"/>
                  </a:lnTo>
                  <a:cubicBezTo>
                    <a:pt x="901591" y="240758"/>
                    <a:pt x="924054" y="254754"/>
                    <a:pt x="924054" y="272019"/>
                  </a:cubicBezTo>
                  <a:lnTo>
                    <a:pt x="924054" y="397059"/>
                  </a:lnTo>
                  <a:cubicBezTo>
                    <a:pt x="924054" y="414324"/>
                    <a:pt x="901591" y="428321"/>
                    <a:pt x="873883" y="428321"/>
                  </a:cubicBezTo>
                  <a:lnTo>
                    <a:pt x="50171" y="428321"/>
                  </a:lnTo>
                  <a:cubicBezTo>
                    <a:pt x="22463" y="428321"/>
                    <a:pt x="0" y="414324"/>
                    <a:pt x="0" y="397059"/>
                  </a:cubicBezTo>
                  <a:lnTo>
                    <a:pt x="0" y="272019"/>
                  </a:lnTo>
                  <a:cubicBezTo>
                    <a:pt x="0" y="254754"/>
                    <a:pt x="22463" y="240758"/>
                    <a:pt x="50171" y="240758"/>
                  </a:cubicBezTo>
                  <a:close/>
                  <a:moveTo>
                    <a:pt x="50171" y="0"/>
                  </a:moveTo>
                  <a:lnTo>
                    <a:pt x="873883" y="0"/>
                  </a:lnTo>
                  <a:cubicBezTo>
                    <a:pt x="901591" y="0"/>
                    <a:pt x="924054" y="13997"/>
                    <a:pt x="924054" y="31262"/>
                  </a:cubicBezTo>
                  <a:lnTo>
                    <a:pt x="924054" y="156302"/>
                  </a:lnTo>
                  <a:cubicBezTo>
                    <a:pt x="924054" y="173567"/>
                    <a:pt x="901591" y="187564"/>
                    <a:pt x="873883" y="187564"/>
                  </a:cubicBezTo>
                  <a:lnTo>
                    <a:pt x="50171" y="187564"/>
                  </a:lnTo>
                  <a:cubicBezTo>
                    <a:pt x="22463" y="187564"/>
                    <a:pt x="0" y="173567"/>
                    <a:pt x="0" y="156302"/>
                  </a:cubicBezTo>
                  <a:lnTo>
                    <a:pt x="0" y="31262"/>
                  </a:lnTo>
                  <a:cubicBezTo>
                    <a:pt x="0" y="13997"/>
                    <a:pt x="22463" y="0"/>
                    <a:pt x="50171" y="0"/>
                  </a:cubicBez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699196" fontAlgn="base">
                <a:lnSpc>
                  <a:spcPct val="90000"/>
                </a:lnSpc>
                <a:spcBef>
                  <a:spcPct val="0"/>
                </a:spcBef>
                <a:spcAft>
                  <a:spcPct val="0"/>
                </a:spcAft>
              </a:pPr>
              <a:endParaRPr lang="en-US" sz="18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a:off x="8212300" y="5790018"/>
              <a:ext cx="1452227" cy="439479"/>
            </a:xfrm>
            <a:prstGeom prst="rect">
              <a:avLst/>
            </a:prstGeom>
            <a:noFill/>
          </p:spPr>
          <p:txBody>
            <a:bodyPr wrap="square" lIns="0" tIns="0" rIns="0" bIns="0" rtlCol="0">
              <a:spAutoFit/>
            </a:bodyPr>
            <a:lstStyle/>
            <a:p>
              <a:pPr algn="ctr"/>
              <a:r>
                <a:rPr lang="en-AU" sz="2100" dirty="0">
                  <a:gradFill>
                    <a:gsLst>
                      <a:gs pos="0">
                        <a:srgbClr val="FFFFFF"/>
                      </a:gs>
                      <a:gs pos="86000">
                        <a:srgbClr val="FFFFFF"/>
                      </a:gs>
                    </a:gsLst>
                    <a:lin ang="5400000" scaled="0"/>
                  </a:gradFill>
                  <a:latin typeface="Segoe UI Light" pitchFamily="34" charset="0"/>
                </a:rPr>
                <a:t>LOB</a:t>
              </a:r>
              <a:endParaRPr lang="en-US" sz="2100" dirty="0" err="1">
                <a:gradFill>
                  <a:gsLst>
                    <a:gs pos="0">
                      <a:srgbClr val="FFFFFF"/>
                    </a:gs>
                    <a:gs pos="86000">
                      <a:srgbClr val="FFFFFF"/>
                    </a:gs>
                  </a:gsLst>
                  <a:lin ang="5400000" scaled="0"/>
                </a:gradFill>
                <a:latin typeface="Segoe UI Light" pitchFamily="34" charset="0"/>
              </a:endParaRPr>
            </a:p>
          </p:txBody>
        </p:sp>
      </p:grpSp>
      <p:cxnSp>
        <p:nvCxnSpPr>
          <p:cNvPr id="8" name="Straight Arrow Connector 7"/>
          <p:cNvCxnSpPr/>
          <p:nvPr/>
        </p:nvCxnSpPr>
        <p:spPr>
          <a:xfrm flipH="1" flipV="1">
            <a:off x="3969848" y="4029681"/>
            <a:ext cx="837161" cy="3077"/>
          </a:xfrm>
          <a:prstGeom prst="straightConnector1">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6940526" y="2950081"/>
            <a:ext cx="7086" cy="663158"/>
          </a:xfrm>
          <a:prstGeom prst="straightConnector1">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5746405" y="4024784"/>
            <a:ext cx="837161" cy="3077"/>
          </a:xfrm>
          <a:prstGeom prst="straightConnector1">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 name="Elbow Connector 10"/>
          <p:cNvCxnSpPr/>
          <p:nvPr/>
        </p:nvCxnSpPr>
        <p:spPr>
          <a:xfrm rot="16200000" flipH="1">
            <a:off x="4396595" y="-917163"/>
            <a:ext cx="93532" cy="4990022"/>
          </a:xfrm>
          <a:prstGeom prst="bentConnector3">
            <a:avLst>
              <a:gd name="adj1" fmla="val -501499"/>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 name="Elbow Connector 11"/>
          <p:cNvCxnSpPr/>
          <p:nvPr/>
        </p:nvCxnSpPr>
        <p:spPr>
          <a:xfrm rot="16200000" flipH="1">
            <a:off x="1714515" y="2704265"/>
            <a:ext cx="1559252" cy="1091580"/>
          </a:xfrm>
          <a:prstGeom prst="bentConnector3">
            <a:avLst>
              <a:gd name="adj1" fmla="val 100207"/>
            </a:avLst>
          </a:prstGeom>
          <a:ln w="5715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1609725" y="1745026"/>
            <a:ext cx="656518" cy="647974"/>
            <a:chOff x="1216063" y="3302328"/>
            <a:chExt cx="875481" cy="863965"/>
          </a:xfrm>
        </p:grpSpPr>
        <p:grpSp>
          <p:nvGrpSpPr>
            <p:cNvPr id="14" name="Group 13"/>
            <p:cNvGrpSpPr/>
            <p:nvPr/>
          </p:nvGrpSpPr>
          <p:grpSpPr>
            <a:xfrm>
              <a:off x="1216063" y="3302328"/>
              <a:ext cx="267239" cy="406042"/>
              <a:chOff x="9707868" y="5386947"/>
              <a:chExt cx="363464" cy="552246"/>
            </a:xfrm>
          </p:grpSpPr>
          <p:sp>
            <p:nvSpPr>
              <p:cNvPr id="34" name="Freeform 107"/>
              <p:cNvSpPr>
                <a:spLocks noEditPoints="1"/>
              </p:cNvSpPr>
              <p:nvPr/>
            </p:nvSpPr>
            <p:spPr bwMode="auto">
              <a:xfrm rot="5400000">
                <a:off x="9614027" y="5481888"/>
                <a:ext cx="552246" cy="362364"/>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pic>
            <p:nvPicPr>
              <p:cNvPr id="35" name="Picture 34"/>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9707868" y="5466539"/>
                <a:ext cx="309405" cy="3944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1529739" y="3302331"/>
              <a:ext cx="263180" cy="406041"/>
              <a:chOff x="10261489" y="5386951"/>
              <a:chExt cx="357943" cy="552244"/>
            </a:xfrm>
          </p:grpSpPr>
          <p:sp>
            <p:nvSpPr>
              <p:cNvPr id="32" name="Freeform 107"/>
              <p:cNvSpPr>
                <a:spLocks noEditPoints="1"/>
              </p:cNvSpPr>
              <p:nvPr/>
            </p:nvSpPr>
            <p:spPr bwMode="auto">
              <a:xfrm rot="5400000">
                <a:off x="10164339" y="5484101"/>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pic>
            <p:nvPicPr>
              <p:cNvPr id="33" name="Picture 6" descr="http://www.kizel.com/http:/www.kizel.com/wp-content/img/2010/03/Apple-Logo.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356561" y="5552817"/>
                <a:ext cx="167799" cy="1845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p:cNvGrpSpPr/>
            <p:nvPr/>
          </p:nvGrpSpPr>
          <p:grpSpPr>
            <a:xfrm>
              <a:off x="1828364" y="3302332"/>
              <a:ext cx="263180" cy="406041"/>
              <a:chOff x="10693040" y="5386952"/>
              <a:chExt cx="357943" cy="552244"/>
            </a:xfrm>
          </p:grpSpPr>
          <p:pic>
            <p:nvPicPr>
              <p:cNvPr id="30" name="Picture 3" descr="F:\MyPhotos\Logos\Android_B_withBug_060311.png"/>
              <p:cNvPicPr>
                <a:picLocks noChangeAspect="1" noChangeArrowheads="1"/>
              </p:cNvPicPr>
              <p:nvPr/>
            </p:nvPicPr>
            <p:blipFill rotWithShape="1">
              <a:blip r:embed="rId6" cstate="screen">
                <a:biLevel thresh="50000"/>
                <a:extLst>
                  <a:ext uri="{28A0092B-C50C-407E-A947-70E740481C1C}">
                    <a14:useLocalDpi xmlns:a14="http://schemas.microsoft.com/office/drawing/2010/main"/>
                  </a:ext>
                </a:extLst>
              </a:blip>
              <a:srcRect/>
              <a:stretch/>
            </p:blipFill>
            <p:spPr bwMode="auto">
              <a:xfrm>
                <a:off x="10792136" y="5564981"/>
                <a:ext cx="159750" cy="176809"/>
              </a:xfrm>
              <a:prstGeom prst="rect">
                <a:avLst/>
              </a:prstGeom>
              <a:noFill/>
              <a:extLst>
                <a:ext uri="{909E8E84-426E-40DD-AFC4-6F175D3DCCD1}">
                  <a14:hiddenFill xmlns:a14="http://schemas.microsoft.com/office/drawing/2010/main">
                    <a:solidFill>
                      <a:srgbClr val="FFFFFF"/>
                    </a:solidFill>
                  </a14:hiddenFill>
                </a:ext>
              </a:extLst>
            </p:spPr>
          </p:pic>
          <p:sp>
            <p:nvSpPr>
              <p:cNvPr id="31" name="Freeform 107"/>
              <p:cNvSpPr>
                <a:spLocks noEditPoints="1"/>
              </p:cNvSpPr>
              <p:nvPr/>
            </p:nvSpPr>
            <p:spPr bwMode="auto">
              <a:xfrm rot="5400000">
                <a:off x="10595890" y="5484102"/>
                <a:ext cx="552244" cy="357943"/>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87023" tIns="43511" rIns="87023" bIns="43511" numCol="1" anchor="t" anchorCtr="0" compatLnSpc="1">
                <a:prstTxWarp prst="textNoShape">
                  <a:avLst/>
                </a:prstTxWarp>
              </a:bodyPr>
              <a:lstStyle/>
              <a:p>
                <a:pPr>
                  <a:defRPr/>
                </a:pPr>
                <a:endParaRPr lang="en-US" sz="1000" kern="0" dirty="0">
                  <a:solidFill>
                    <a:srgbClr val="D2D2D2"/>
                  </a:solidFill>
                </a:endParaRPr>
              </a:p>
            </p:txBody>
          </p:sp>
        </p:grpSp>
        <p:grpSp>
          <p:nvGrpSpPr>
            <p:cNvPr id="17" name="Group 16"/>
            <p:cNvGrpSpPr/>
            <p:nvPr/>
          </p:nvGrpSpPr>
          <p:grpSpPr>
            <a:xfrm>
              <a:off x="1792920" y="3859126"/>
              <a:ext cx="125444" cy="265112"/>
              <a:chOff x="11178846" y="5553468"/>
              <a:chExt cx="170613" cy="360571"/>
            </a:xfrm>
          </p:grpSpPr>
          <p:pic>
            <p:nvPicPr>
              <p:cNvPr id="28" name="Picture 3" descr="F:\MyPhotos\Logos\Android_B_withBug_060311.png"/>
              <p:cNvPicPr>
                <a:picLocks noChangeAspect="1" noChangeArrowheads="1"/>
              </p:cNvPicPr>
              <p:nvPr/>
            </p:nvPicPr>
            <p:blipFill rotWithShape="1">
              <a:blip r:embed="rId6" cstate="screen">
                <a:biLevel thresh="50000"/>
                <a:extLst>
                  <a:ext uri="{28A0092B-C50C-407E-A947-70E740481C1C}">
                    <a14:useLocalDpi xmlns:a14="http://schemas.microsoft.com/office/drawing/2010/main"/>
                  </a:ext>
                </a:extLst>
              </a:blip>
              <a:srcRect/>
              <a:stretch/>
            </p:blipFill>
            <p:spPr bwMode="auto">
              <a:xfrm>
                <a:off x="11202890" y="5646229"/>
                <a:ext cx="120023" cy="13283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a:off x="11178846" y="5553468"/>
                <a:ext cx="170613" cy="360571"/>
              </a:xfrm>
              <a:prstGeom prst="rect">
                <a:avLst/>
              </a:prstGeom>
            </p:spPr>
          </p:pic>
        </p:grpSp>
        <p:grpSp>
          <p:nvGrpSpPr>
            <p:cNvPr id="18" name="Group 17"/>
            <p:cNvGrpSpPr/>
            <p:nvPr/>
          </p:nvGrpSpPr>
          <p:grpSpPr>
            <a:xfrm>
              <a:off x="1594159" y="3845864"/>
              <a:ext cx="132187" cy="279361"/>
              <a:chOff x="10908518" y="5535431"/>
              <a:chExt cx="179783" cy="379950"/>
            </a:xfrm>
          </p:grpSpPr>
          <p:grpSp>
            <p:nvGrpSpPr>
              <p:cNvPr id="22" name="Group 21"/>
              <p:cNvGrpSpPr/>
              <p:nvPr/>
            </p:nvGrpSpPr>
            <p:grpSpPr>
              <a:xfrm>
                <a:off x="10908518" y="5535431"/>
                <a:ext cx="179783" cy="379950"/>
                <a:chOff x="13012681" y="-1062706"/>
                <a:chExt cx="2684519" cy="5673423"/>
              </a:xfrm>
            </p:grpSpPr>
            <p:pic>
              <p:nvPicPr>
                <p:cNvPr id="24" name="Picture 23"/>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a:off x="13012681" y="-1062706"/>
                  <a:ext cx="2684519" cy="5673423"/>
                </a:xfrm>
                <a:prstGeom prst="rect">
                  <a:avLst/>
                </a:prstGeom>
              </p:spPr>
            </p:pic>
            <p:sp>
              <p:nvSpPr>
                <p:cNvPr id="25" name="Rectangle 24"/>
                <p:cNvSpPr/>
                <p:nvPr/>
              </p:nvSpPr>
              <p:spPr bwMode="auto">
                <a:xfrm>
                  <a:off x="132842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14833600" y="3692912"/>
                  <a:ext cx="622300" cy="7060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Oval 26"/>
                <p:cNvSpPr/>
                <p:nvPr/>
              </p:nvSpPr>
              <p:spPr bwMode="auto">
                <a:xfrm>
                  <a:off x="14160500" y="3873817"/>
                  <a:ext cx="448075" cy="448075"/>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1" tIns="109712" rIns="137141" bIns="109712" numCol="1" spcCol="0" rtlCol="0" fromWordArt="0" anchor="t" anchorCtr="0" forceAA="0" compatLnSpc="1">
                  <a:prstTxWarp prst="textNoShape">
                    <a:avLst/>
                  </a:prstTxWarp>
                  <a:noAutofit/>
                </a:bodyPr>
                <a:lstStyle/>
                <a:p>
                  <a:pPr algn="ctr" defTabSz="514119"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grpSp>
          <p:pic>
            <p:nvPicPr>
              <p:cNvPr id="23" name="Picture 6" descr="http://www.kizel.com/http:/www.kizel.com/wp-content/img/2010/03/Apple-Logo.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945017" y="5653385"/>
                <a:ext cx="114609" cy="126070"/>
              </a:xfrm>
              <a:prstGeom prst="rect">
                <a:avLst/>
              </a:prstGeom>
              <a:noFill/>
              <a:extLst>
                <a:ext uri="{909E8E84-426E-40DD-AFC4-6F175D3DCCD1}">
                  <a14:hiddenFill xmlns:a14="http://schemas.microsoft.com/office/drawing/2010/main">
                    <a:solidFill>
                      <a:srgbClr val="FFFFFF"/>
                    </a:solidFill>
                  </a14:hiddenFill>
                </a:ext>
              </a:extLst>
            </p:spPr>
          </p:pic>
        </p:grpSp>
        <p:pic>
          <p:nvPicPr>
            <p:cNvPr id="19" name="Picture 2" descr="\\MAGNUM\Projects\Microsoft\Cloud Power FY12\Design\ICONS_PNG\Devices.png"/>
            <p:cNvPicPr>
              <a:picLocks noChangeAspect="1" noChangeArrowheads="1"/>
            </p:cNvPicPr>
            <p:nvPr/>
          </p:nvPicPr>
          <p:blipFill>
            <a:blip r:embed="rId11" cstate="print">
              <a:biLevel thresh="50000"/>
            </a:blip>
            <a:srcRect l="56000" t="50000" r="10000" b="4000"/>
            <a:stretch>
              <a:fillRect/>
            </a:stretch>
          </p:blipFill>
          <p:spPr bwMode="auto">
            <a:xfrm>
              <a:off x="1325057" y="3816312"/>
              <a:ext cx="258681" cy="349981"/>
            </a:xfrm>
            <a:prstGeom prst="rect">
              <a:avLst/>
            </a:prstGeom>
            <a:noFill/>
            <a:ln>
              <a:noFill/>
            </a:ln>
          </p:spPr>
        </p:pic>
        <p:sp>
          <p:nvSpPr>
            <p:cNvPr id="20" name="Rectangle 19"/>
            <p:cNvSpPr/>
            <p:nvPr/>
          </p:nvSpPr>
          <p:spPr bwMode="auto">
            <a:xfrm>
              <a:off x="1404269" y="3882412"/>
              <a:ext cx="111600" cy="19762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685420" fontAlgn="base">
                <a:spcBef>
                  <a:spcPct val="0"/>
                </a:spcBef>
                <a:spcAft>
                  <a:spcPct val="0"/>
                </a:spcAft>
              </a:pPr>
              <a:endParaRPr lang="en-US" spc="-37" dirty="0">
                <a:gradFill>
                  <a:gsLst>
                    <a:gs pos="0">
                      <a:srgbClr val="FFFFFF"/>
                    </a:gs>
                    <a:gs pos="100000">
                      <a:srgbClr val="FFFFFF"/>
                    </a:gs>
                  </a:gsLst>
                  <a:lin ang="5400000" scaled="0"/>
                </a:gradFill>
                <a:ea typeface="Segoe UI" pitchFamily="34" charset="0"/>
                <a:cs typeface="Segoe UI" pitchFamily="34" charset="0"/>
              </a:endParaRPr>
            </a:p>
          </p:txBody>
        </p:sp>
        <p:pic>
          <p:nvPicPr>
            <p:cNvPr id="21" name="Picture 20"/>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68617"/>
            <a:stretch/>
          </p:blipFill>
          <p:spPr bwMode="auto">
            <a:xfrm>
              <a:off x="1383186" y="3894305"/>
              <a:ext cx="128413" cy="163716"/>
            </a:xfrm>
            <a:prstGeom prst="rect">
              <a:avLst/>
            </a:prstGeom>
            <a:noFill/>
            <a:extLst>
              <a:ext uri="{909E8E84-426E-40DD-AFC4-6F175D3DCCD1}">
                <a14:hiddenFill xmlns:a14="http://schemas.microsoft.com/office/drawing/2010/main">
                  <a:solidFill>
                    <a:srgbClr val="FFFFFF"/>
                  </a:solidFill>
                </a14:hiddenFill>
              </a:ext>
            </a:extLst>
          </p:spPr>
        </p:pic>
      </p:grpSp>
      <p:sp>
        <p:nvSpPr>
          <p:cNvPr id="41" name="TextBox 40"/>
          <p:cNvSpPr txBox="1"/>
          <p:nvPr/>
        </p:nvSpPr>
        <p:spPr>
          <a:xfrm>
            <a:off x="2910800" y="4364038"/>
            <a:ext cx="1150657" cy="329609"/>
          </a:xfrm>
          <a:prstGeom prst="rect">
            <a:avLst/>
          </a:prstGeom>
          <a:noFill/>
        </p:spPr>
        <p:txBody>
          <a:bodyPr wrap="square" lIns="0" tIns="0" rIns="0" bIns="0" rtlCol="0">
            <a:spAutoFit/>
          </a:bodyPr>
          <a:lstStyle/>
          <a:p>
            <a:pPr algn="ctr"/>
            <a:r>
              <a:rPr lang="en-AU" sz="2100" dirty="0" smtClean="0">
                <a:gradFill>
                  <a:gsLst>
                    <a:gs pos="0">
                      <a:srgbClr val="FFFFFF"/>
                    </a:gs>
                    <a:gs pos="86000">
                      <a:srgbClr val="FFFFFF"/>
                    </a:gs>
                  </a:gsLst>
                  <a:lin ang="5400000" scaled="0"/>
                </a:gradFill>
                <a:latin typeface="Segoe UI Light" pitchFamily="34" charset="0"/>
              </a:rPr>
              <a:t>ADFS</a:t>
            </a:r>
            <a:endParaRPr lang="en-US" sz="2100" dirty="0" err="1">
              <a:gradFill>
                <a:gsLst>
                  <a:gs pos="0">
                    <a:srgbClr val="FFFFFF"/>
                  </a:gs>
                  <a:gs pos="86000">
                    <a:srgbClr val="FFFFFF"/>
                  </a:gs>
                </a:gsLst>
                <a:lin ang="5400000" scaled="0"/>
              </a:gradFill>
              <a:latin typeface="Segoe UI Light" pitchFamily="34" charset="0"/>
            </a:endParaRPr>
          </a:p>
        </p:txBody>
      </p:sp>
      <p:sp>
        <p:nvSpPr>
          <p:cNvPr id="46" name="TextBox 25"/>
          <p:cNvSpPr txBox="1">
            <a:spLocks noChangeArrowheads="1"/>
          </p:cNvSpPr>
          <p:nvPr/>
        </p:nvSpPr>
        <p:spPr bwMode="auto">
          <a:xfrm>
            <a:off x="6384643" y="2471508"/>
            <a:ext cx="1100689" cy="43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227" tIns="33613" rIns="67227" bIns="33613">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ctr" eaLnBrk="1" hangingPunct="1">
              <a:lnSpc>
                <a:spcPct val="85000"/>
              </a:lnSpc>
              <a:spcBef>
                <a:spcPct val="0"/>
              </a:spcBef>
              <a:buFontTx/>
              <a:buNone/>
            </a:pPr>
            <a:r>
              <a:rPr lang="en-US" sz="1400" dirty="0">
                <a:solidFill>
                  <a:srgbClr val="21CFFF"/>
                </a:solidFill>
                <a:latin typeface="+mn-lt"/>
                <a:cs typeface="Segoe UI" panose="020B0502040204020203" pitchFamily="34" charset="0"/>
              </a:rPr>
              <a:t>Service Bus Relay</a:t>
            </a:r>
          </a:p>
        </p:txBody>
      </p:sp>
      <p:grpSp>
        <p:nvGrpSpPr>
          <p:cNvPr id="52" name="Group 10"/>
          <p:cNvGrpSpPr>
            <a:grpSpLocks noChangeAspect="1"/>
          </p:cNvGrpSpPr>
          <p:nvPr/>
        </p:nvGrpSpPr>
        <p:grpSpPr bwMode="auto">
          <a:xfrm>
            <a:off x="6726244" y="1752601"/>
            <a:ext cx="531813" cy="654050"/>
            <a:chOff x="4237" y="1104"/>
            <a:chExt cx="335" cy="412"/>
          </a:xfrm>
          <a:solidFill>
            <a:srgbClr val="00BCF2"/>
          </a:solidFill>
        </p:grpSpPr>
        <p:sp>
          <p:nvSpPr>
            <p:cNvPr id="54" name="Freeform 11"/>
            <p:cNvSpPr>
              <a:spLocks/>
            </p:cNvSpPr>
            <p:nvPr/>
          </p:nvSpPr>
          <p:spPr bwMode="auto">
            <a:xfrm>
              <a:off x="4319" y="1373"/>
              <a:ext cx="108" cy="143"/>
            </a:xfrm>
            <a:custGeom>
              <a:avLst/>
              <a:gdLst>
                <a:gd name="T0" fmla="*/ 72 w 108"/>
                <a:gd name="T1" fmla="*/ 0 h 143"/>
                <a:gd name="T2" fmla="*/ 33 w 108"/>
                <a:gd name="T3" fmla="*/ 0 h 143"/>
                <a:gd name="T4" fmla="*/ 33 w 108"/>
                <a:gd name="T5" fmla="*/ 69 h 143"/>
                <a:gd name="T6" fmla="*/ 0 w 108"/>
                <a:gd name="T7" fmla="*/ 69 h 143"/>
                <a:gd name="T8" fmla="*/ 54 w 108"/>
                <a:gd name="T9" fmla="*/ 143 h 143"/>
                <a:gd name="T10" fmla="*/ 108 w 108"/>
                <a:gd name="T11" fmla="*/ 69 h 143"/>
                <a:gd name="T12" fmla="*/ 72 w 108"/>
                <a:gd name="T13" fmla="*/ 69 h 143"/>
                <a:gd name="T14" fmla="*/ 72 w 108"/>
                <a:gd name="T15" fmla="*/ 0 h 143"/>
                <a:gd name="T16" fmla="*/ 72 w 108"/>
                <a:gd name="T1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143">
                  <a:moveTo>
                    <a:pt x="72" y="0"/>
                  </a:moveTo>
                  <a:lnTo>
                    <a:pt x="33" y="0"/>
                  </a:lnTo>
                  <a:lnTo>
                    <a:pt x="33" y="69"/>
                  </a:lnTo>
                  <a:lnTo>
                    <a:pt x="0" y="69"/>
                  </a:lnTo>
                  <a:lnTo>
                    <a:pt x="54" y="143"/>
                  </a:lnTo>
                  <a:lnTo>
                    <a:pt x="108" y="69"/>
                  </a:lnTo>
                  <a:lnTo>
                    <a:pt x="72" y="69"/>
                  </a:lnTo>
                  <a:lnTo>
                    <a:pt x="72" y="0"/>
                  </a:lnTo>
                  <a:lnTo>
                    <a:pt x="7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55" name="Freeform 12"/>
            <p:cNvSpPr>
              <a:spLocks/>
            </p:cNvSpPr>
            <p:nvPr/>
          </p:nvSpPr>
          <p:spPr bwMode="auto">
            <a:xfrm>
              <a:off x="4319" y="1104"/>
              <a:ext cx="108" cy="200"/>
            </a:xfrm>
            <a:custGeom>
              <a:avLst/>
              <a:gdLst>
                <a:gd name="T0" fmla="*/ 31 w 108"/>
                <a:gd name="T1" fmla="*/ 200 h 200"/>
                <a:gd name="T2" fmla="*/ 72 w 108"/>
                <a:gd name="T3" fmla="*/ 200 h 200"/>
                <a:gd name="T4" fmla="*/ 70 w 108"/>
                <a:gd name="T5" fmla="*/ 75 h 200"/>
                <a:gd name="T6" fmla="*/ 108 w 108"/>
                <a:gd name="T7" fmla="*/ 75 h 200"/>
                <a:gd name="T8" fmla="*/ 54 w 108"/>
                <a:gd name="T9" fmla="*/ 0 h 200"/>
                <a:gd name="T10" fmla="*/ 0 w 108"/>
                <a:gd name="T11" fmla="*/ 75 h 200"/>
                <a:gd name="T12" fmla="*/ 31 w 108"/>
                <a:gd name="T13" fmla="*/ 75 h 200"/>
                <a:gd name="T14" fmla="*/ 31 w 108"/>
                <a:gd name="T15" fmla="*/ 200 h 200"/>
                <a:gd name="T16" fmla="*/ 31 w 108"/>
                <a:gd name="T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200">
                  <a:moveTo>
                    <a:pt x="31" y="200"/>
                  </a:moveTo>
                  <a:lnTo>
                    <a:pt x="72" y="200"/>
                  </a:lnTo>
                  <a:lnTo>
                    <a:pt x="70" y="75"/>
                  </a:lnTo>
                  <a:lnTo>
                    <a:pt x="108" y="75"/>
                  </a:lnTo>
                  <a:lnTo>
                    <a:pt x="54" y="0"/>
                  </a:lnTo>
                  <a:lnTo>
                    <a:pt x="0" y="75"/>
                  </a:lnTo>
                  <a:lnTo>
                    <a:pt x="31" y="75"/>
                  </a:lnTo>
                  <a:lnTo>
                    <a:pt x="31" y="200"/>
                  </a:lnTo>
                  <a:lnTo>
                    <a:pt x="31" y="20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56" name="Freeform 13"/>
            <p:cNvSpPr>
              <a:spLocks/>
            </p:cNvSpPr>
            <p:nvPr/>
          </p:nvSpPr>
          <p:spPr bwMode="auto">
            <a:xfrm>
              <a:off x="4237" y="1290"/>
              <a:ext cx="154" cy="138"/>
            </a:xfrm>
            <a:custGeom>
              <a:avLst/>
              <a:gdLst>
                <a:gd name="T0" fmla="*/ 166 w 260"/>
                <a:gd name="T1" fmla="*/ 237 h 237"/>
                <a:gd name="T2" fmla="*/ 166 w 260"/>
                <a:gd name="T3" fmla="*/ 166 h 237"/>
                <a:gd name="T4" fmla="*/ 71 w 260"/>
                <a:gd name="T5" fmla="*/ 166 h 237"/>
                <a:gd name="T6" fmla="*/ 71 w 260"/>
                <a:gd name="T7" fmla="*/ 71 h 237"/>
                <a:gd name="T8" fmla="*/ 190 w 260"/>
                <a:gd name="T9" fmla="*/ 71 h 237"/>
                <a:gd name="T10" fmla="*/ 190 w 260"/>
                <a:gd name="T11" fmla="*/ 166 h 237"/>
                <a:gd name="T12" fmla="*/ 260 w 260"/>
                <a:gd name="T13" fmla="*/ 166 h 237"/>
                <a:gd name="T14" fmla="*/ 260 w 260"/>
                <a:gd name="T15" fmla="*/ 34 h 237"/>
                <a:gd name="T16" fmla="*/ 248 w 260"/>
                <a:gd name="T17" fmla="*/ 0 h 237"/>
                <a:gd name="T18" fmla="*/ 0 w 260"/>
                <a:gd name="T19" fmla="*/ 0 h 237"/>
                <a:gd name="T20" fmla="*/ 0 w 260"/>
                <a:gd name="T21" fmla="*/ 216 h 237"/>
                <a:gd name="T22" fmla="*/ 30 w 260"/>
                <a:gd name="T23" fmla="*/ 237 h 237"/>
                <a:gd name="T24" fmla="*/ 166 w 260"/>
                <a:gd name="T25"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0" h="237">
                  <a:moveTo>
                    <a:pt x="166" y="237"/>
                  </a:moveTo>
                  <a:lnTo>
                    <a:pt x="166" y="166"/>
                  </a:lnTo>
                  <a:lnTo>
                    <a:pt x="71" y="166"/>
                  </a:lnTo>
                  <a:lnTo>
                    <a:pt x="71" y="71"/>
                  </a:lnTo>
                  <a:lnTo>
                    <a:pt x="190" y="71"/>
                  </a:lnTo>
                  <a:lnTo>
                    <a:pt x="190" y="166"/>
                  </a:lnTo>
                  <a:lnTo>
                    <a:pt x="260" y="166"/>
                  </a:lnTo>
                  <a:lnTo>
                    <a:pt x="260" y="34"/>
                  </a:lnTo>
                  <a:cubicBezTo>
                    <a:pt x="260" y="15"/>
                    <a:pt x="253" y="0"/>
                    <a:pt x="248" y="0"/>
                  </a:cubicBezTo>
                  <a:lnTo>
                    <a:pt x="0" y="0"/>
                  </a:lnTo>
                  <a:lnTo>
                    <a:pt x="0" y="216"/>
                  </a:lnTo>
                  <a:cubicBezTo>
                    <a:pt x="0" y="219"/>
                    <a:pt x="26" y="237"/>
                    <a:pt x="30" y="237"/>
                  </a:cubicBezTo>
                  <a:lnTo>
                    <a:pt x="166" y="23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57" name="Freeform 14"/>
            <p:cNvSpPr>
              <a:spLocks/>
            </p:cNvSpPr>
            <p:nvPr/>
          </p:nvSpPr>
          <p:spPr bwMode="auto">
            <a:xfrm>
              <a:off x="4405" y="1290"/>
              <a:ext cx="167" cy="137"/>
            </a:xfrm>
            <a:custGeom>
              <a:avLst/>
              <a:gdLst>
                <a:gd name="T0" fmla="*/ 172 w 282"/>
                <a:gd name="T1" fmla="*/ 0 h 234"/>
                <a:gd name="T2" fmla="*/ 70 w 282"/>
                <a:gd name="T3" fmla="*/ 0 h 234"/>
                <a:gd name="T4" fmla="*/ 72 w 282"/>
                <a:gd name="T5" fmla="*/ 32 h 234"/>
                <a:gd name="T6" fmla="*/ 73 w 282"/>
                <a:gd name="T7" fmla="*/ 71 h 234"/>
                <a:gd name="T8" fmla="*/ 172 w 282"/>
                <a:gd name="T9" fmla="*/ 65 h 234"/>
                <a:gd name="T10" fmla="*/ 215 w 282"/>
                <a:gd name="T11" fmla="*/ 126 h 234"/>
                <a:gd name="T12" fmla="*/ 215 w 282"/>
                <a:gd name="T13" fmla="*/ 168 h 234"/>
                <a:gd name="T14" fmla="*/ 0 w 282"/>
                <a:gd name="T15" fmla="*/ 165 h 234"/>
                <a:gd name="T16" fmla="*/ 0 w 282"/>
                <a:gd name="T17" fmla="*/ 234 h 234"/>
                <a:gd name="T18" fmla="*/ 264 w 282"/>
                <a:gd name="T19" fmla="*/ 234 h 234"/>
                <a:gd name="T20" fmla="*/ 282 w 282"/>
                <a:gd name="T21" fmla="*/ 216 h 234"/>
                <a:gd name="T22" fmla="*/ 282 w 282"/>
                <a:gd name="T23" fmla="*/ 125 h 234"/>
                <a:gd name="T24" fmla="*/ 172 w 282"/>
                <a:gd name="T25"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234">
                  <a:moveTo>
                    <a:pt x="172" y="0"/>
                  </a:moveTo>
                  <a:lnTo>
                    <a:pt x="70" y="0"/>
                  </a:lnTo>
                  <a:cubicBezTo>
                    <a:pt x="72" y="11"/>
                    <a:pt x="72" y="21"/>
                    <a:pt x="72" y="32"/>
                  </a:cubicBezTo>
                  <a:lnTo>
                    <a:pt x="73" y="71"/>
                  </a:lnTo>
                  <a:lnTo>
                    <a:pt x="172" y="65"/>
                  </a:lnTo>
                  <a:cubicBezTo>
                    <a:pt x="197" y="65"/>
                    <a:pt x="215" y="102"/>
                    <a:pt x="215" y="126"/>
                  </a:cubicBezTo>
                  <a:lnTo>
                    <a:pt x="215" y="168"/>
                  </a:lnTo>
                  <a:lnTo>
                    <a:pt x="0" y="165"/>
                  </a:lnTo>
                  <a:lnTo>
                    <a:pt x="0" y="234"/>
                  </a:lnTo>
                  <a:lnTo>
                    <a:pt x="264" y="234"/>
                  </a:lnTo>
                  <a:cubicBezTo>
                    <a:pt x="269" y="234"/>
                    <a:pt x="282" y="221"/>
                    <a:pt x="282" y="216"/>
                  </a:cubicBezTo>
                  <a:lnTo>
                    <a:pt x="282" y="125"/>
                  </a:lnTo>
                  <a:cubicBezTo>
                    <a:pt x="282" y="66"/>
                    <a:pt x="231" y="0"/>
                    <a:pt x="17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58" name="Freeform 15"/>
            <p:cNvSpPr>
              <a:spLocks/>
            </p:cNvSpPr>
            <p:nvPr/>
          </p:nvSpPr>
          <p:spPr bwMode="auto">
            <a:xfrm>
              <a:off x="4242" y="1193"/>
              <a:ext cx="94" cy="83"/>
            </a:xfrm>
            <a:custGeom>
              <a:avLst/>
              <a:gdLst>
                <a:gd name="T0" fmla="*/ 0 w 158"/>
                <a:gd name="T1" fmla="*/ 141 h 141"/>
                <a:gd name="T2" fmla="*/ 65 w 158"/>
                <a:gd name="T3" fmla="*/ 141 h 141"/>
                <a:gd name="T4" fmla="*/ 73 w 158"/>
                <a:gd name="T5" fmla="*/ 117 h 141"/>
                <a:gd name="T6" fmla="*/ 158 w 158"/>
                <a:gd name="T7" fmla="*/ 75 h 141"/>
                <a:gd name="T8" fmla="*/ 158 w 158"/>
                <a:gd name="T9" fmla="*/ 0 h 141"/>
                <a:gd name="T10" fmla="*/ 0 w 158"/>
                <a:gd name="T11" fmla="*/ 141 h 141"/>
              </a:gdLst>
              <a:ahLst/>
              <a:cxnLst>
                <a:cxn ang="0">
                  <a:pos x="T0" y="T1"/>
                </a:cxn>
                <a:cxn ang="0">
                  <a:pos x="T2" y="T3"/>
                </a:cxn>
                <a:cxn ang="0">
                  <a:pos x="T4" y="T5"/>
                </a:cxn>
                <a:cxn ang="0">
                  <a:pos x="T6" y="T7"/>
                </a:cxn>
                <a:cxn ang="0">
                  <a:pos x="T8" y="T9"/>
                </a:cxn>
                <a:cxn ang="0">
                  <a:pos x="T10" y="T11"/>
                </a:cxn>
              </a:cxnLst>
              <a:rect l="0" t="0" r="r" b="b"/>
              <a:pathLst>
                <a:path w="158" h="141">
                  <a:moveTo>
                    <a:pt x="0" y="141"/>
                  </a:moveTo>
                  <a:lnTo>
                    <a:pt x="65" y="141"/>
                  </a:lnTo>
                  <a:cubicBezTo>
                    <a:pt x="66" y="141"/>
                    <a:pt x="66" y="133"/>
                    <a:pt x="73" y="117"/>
                  </a:cubicBezTo>
                  <a:cubicBezTo>
                    <a:pt x="85" y="93"/>
                    <a:pt x="122" y="73"/>
                    <a:pt x="158" y="75"/>
                  </a:cubicBezTo>
                  <a:lnTo>
                    <a:pt x="158" y="0"/>
                  </a:lnTo>
                  <a:cubicBezTo>
                    <a:pt x="83" y="9"/>
                    <a:pt x="11" y="70"/>
                    <a:pt x="0" y="1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sp>
          <p:nvSpPr>
            <p:cNvPr id="59" name="Freeform 16"/>
            <p:cNvSpPr>
              <a:spLocks/>
            </p:cNvSpPr>
            <p:nvPr/>
          </p:nvSpPr>
          <p:spPr bwMode="auto">
            <a:xfrm>
              <a:off x="4405" y="1196"/>
              <a:ext cx="86" cy="102"/>
            </a:xfrm>
            <a:custGeom>
              <a:avLst/>
              <a:gdLst>
                <a:gd name="T0" fmla="*/ 0 w 145"/>
                <a:gd name="T1" fmla="*/ 0 h 175"/>
                <a:gd name="T2" fmla="*/ 0 w 145"/>
                <a:gd name="T3" fmla="*/ 80 h 175"/>
                <a:gd name="T4" fmla="*/ 63 w 145"/>
                <a:gd name="T5" fmla="*/ 121 h 175"/>
                <a:gd name="T6" fmla="*/ 64 w 145"/>
                <a:gd name="T7" fmla="*/ 121 h 175"/>
                <a:gd name="T8" fmla="*/ 74 w 145"/>
                <a:gd name="T9" fmla="*/ 175 h 175"/>
                <a:gd name="T10" fmla="*/ 145 w 145"/>
                <a:gd name="T11" fmla="*/ 175 h 175"/>
                <a:gd name="T12" fmla="*/ 0 w 145"/>
                <a:gd name="T13" fmla="*/ 0 h 175"/>
              </a:gdLst>
              <a:ahLst/>
              <a:cxnLst>
                <a:cxn ang="0">
                  <a:pos x="T0" y="T1"/>
                </a:cxn>
                <a:cxn ang="0">
                  <a:pos x="T2" y="T3"/>
                </a:cxn>
                <a:cxn ang="0">
                  <a:pos x="T4" y="T5"/>
                </a:cxn>
                <a:cxn ang="0">
                  <a:pos x="T6" y="T7"/>
                </a:cxn>
                <a:cxn ang="0">
                  <a:pos x="T8" y="T9"/>
                </a:cxn>
                <a:cxn ang="0">
                  <a:pos x="T10" y="T11"/>
                </a:cxn>
                <a:cxn ang="0">
                  <a:pos x="T12" y="T13"/>
                </a:cxn>
              </a:cxnLst>
              <a:rect l="0" t="0" r="r" b="b"/>
              <a:pathLst>
                <a:path w="145" h="175">
                  <a:moveTo>
                    <a:pt x="0" y="0"/>
                  </a:moveTo>
                  <a:lnTo>
                    <a:pt x="0" y="80"/>
                  </a:lnTo>
                  <a:cubicBezTo>
                    <a:pt x="25" y="82"/>
                    <a:pt x="54" y="96"/>
                    <a:pt x="63" y="121"/>
                  </a:cubicBezTo>
                  <a:lnTo>
                    <a:pt x="64" y="121"/>
                  </a:lnTo>
                  <a:cubicBezTo>
                    <a:pt x="70" y="138"/>
                    <a:pt x="74" y="156"/>
                    <a:pt x="74" y="175"/>
                  </a:cubicBezTo>
                  <a:lnTo>
                    <a:pt x="145" y="175"/>
                  </a:lnTo>
                  <a:cubicBezTo>
                    <a:pt x="145" y="86"/>
                    <a:pt x="82" y="22"/>
                    <a:pt x="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AU"/>
            </a:p>
          </p:txBody>
        </p:sp>
      </p:grpSp>
    </p:spTree>
    <p:extLst>
      <p:ext uri="{BB962C8B-B14F-4D97-AF65-F5344CB8AC3E}">
        <p14:creationId xmlns:p14="http://schemas.microsoft.com/office/powerpoint/2010/main" val="298376702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04419_TechEd Aus 2014 Speaker PPT Template">
  <a:themeElements>
    <a:clrScheme name="Teched 2014_dark hyperlink">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9E49"/>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 id="{B7FE9518-974F-47DC-B2FB-8DA685825519}" vid="{71F0AC58-1E80-4F52-B431-4D2A931C77C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DD899C120E4484B8CAD9B97FA6D2027" ma:contentTypeVersion="" ma:contentTypeDescription="Create a new document." ma:contentTypeScope="" ma:versionID="8b2b1118d7563a9ed8be750e0e319b59">
  <xsd:schema xmlns:xsd="http://www.w3.org/2001/XMLSchema" xmlns:xs="http://www.w3.org/2001/XMLSchema" xmlns:p="http://schemas.microsoft.com/office/2006/metadata/properties" targetNamespace="http://schemas.microsoft.com/office/2006/metadata/properties" ma:root="true" ma:fieldsID="f3e687d5f98ee29b9cfcc2ff24550dc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1D5C2EF-3D46-4E8E-AA71-D1C645D18F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http://purl.org/dc/dcmitype/"/>
    <ds:schemaRef ds:uri="http://purl.org/dc/terms/"/>
    <ds:schemaRef ds:uri="http://schemas.microsoft.com/office/2006/documentManagement/types"/>
    <ds:schemaRef ds:uri="http://www.w3.org/XML/1998/namespace"/>
    <ds:schemaRef ds:uri="http://schemas.microsoft.com/office/2006/metadata/properties"/>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104419_TechEd Aus 2014 Speaker PPT Template.potx</Template>
  <TotalTime>968</TotalTime>
  <Words>390</Words>
  <Application>Microsoft Office PowerPoint</Application>
  <PresentationFormat>On-screen Show (16:9)</PresentationFormat>
  <Paragraphs>131</Paragraphs>
  <Slides>31</Slides>
  <Notes>2</Notes>
  <HiddenSlides>6</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Consolas</vt:lpstr>
      <vt:lpstr>Segoe</vt:lpstr>
      <vt:lpstr>Segoe UI</vt:lpstr>
      <vt:lpstr>Segoe UI Light</vt:lpstr>
      <vt:lpstr>104419_TechEd Aus 2014 Speaker PPT Template</vt:lpstr>
      <vt:lpstr>PowerPoint Presentation</vt:lpstr>
      <vt:lpstr>Managing your Security when extending the Cloud</vt:lpstr>
      <vt:lpstr>Enable a mobile workforce</vt:lpstr>
      <vt:lpstr>PowerPoint Presentation</vt:lpstr>
      <vt:lpstr>PowerPoint Presentation</vt:lpstr>
      <vt:lpstr>PowerPoint Presentation</vt:lpstr>
      <vt:lpstr>PowerPoint Presentation</vt:lpstr>
      <vt:lpstr>PowerPoint Presentation</vt:lpstr>
      <vt:lpstr>PowerPoint Presentation</vt:lpstr>
      <vt:lpstr>Microsoft Azure Service Bus</vt:lpstr>
      <vt:lpstr>Demo #1 ”Turn it on baby!”</vt:lpstr>
      <vt:lpstr>Authentication Using Simple Web Token</vt:lpstr>
      <vt:lpstr>”Acquire a token  from ACS”</vt:lpstr>
      <vt:lpstr>Federated Authentication</vt:lpstr>
      <vt:lpstr>Federated Authentication</vt:lpstr>
      <vt:lpstr>Federated Authentication</vt:lpstr>
      <vt:lpstr>”Acquire a token  from ADFS”</vt:lpstr>
      <vt:lpstr>Federated Authentication</vt:lpstr>
      <vt:lpstr>PowerPoint Presentation</vt:lpstr>
      <vt:lpstr>PowerPoint Presentation</vt:lpstr>
      <vt:lpstr>PowerPoint Presentation</vt:lpstr>
      <vt:lpstr>Business Connectivity Services</vt:lpstr>
      <vt:lpstr>Steps to enable AAD to other applications</vt:lpstr>
      <vt:lpstr>”Azure Mobile Services+AAD +ServiceBus”</vt:lpstr>
      <vt:lpstr>Pros &amp; Cons</vt:lpstr>
      <vt:lpstr>Title only</vt:lpstr>
      <vt:lpstr>PowerPoint Presentation</vt:lpstr>
      <vt:lpstr>PowerPoint Presentation</vt:lpstr>
      <vt:lpstr>PowerPoint Presentation</vt:lpstr>
      <vt:lpstr>Title</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2013</dc:subject>
  <dc:creator>Wenwen Ni</dc:creator>
  <cp:keywords>TechEd 2013</cp:keywords>
  <dc:description>Template by: Jordan Cayabyab, Artitudes Design, Inc.
Formatting by: 
Audience Type: Internal/External</dc:description>
  <cp:lastModifiedBy>Matt Hnatojko</cp:lastModifiedBy>
  <cp:revision>83</cp:revision>
  <dcterms:created xsi:type="dcterms:W3CDTF">2013-04-23T17:53:56Z</dcterms:created>
  <dcterms:modified xsi:type="dcterms:W3CDTF">2014-11-07T00:55:46Z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0x010100BDD899C120E4484B8CAD9B97FA6D2027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